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94" r:id="rId3"/>
    <p:sldId id="309" r:id="rId4"/>
    <p:sldId id="294" r:id="rId5"/>
    <p:sldId id="296" r:id="rId6"/>
    <p:sldId id="297" r:id="rId7"/>
    <p:sldId id="322" r:id="rId8"/>
    <p:sldId id="307" r:id="rId9"/>
    <p:sldId id="308" r:id="rId10"/>
    <p:sldId id="332" r:id="rId11"/>
    <p:sldId id="333" r:id="rId12"/>
    <p:sldId id="334" r:id="rId13"/>
    <p:sldId id="311" r:id="rId14"/>
    <p:sldId id="312" r:id="rId15"/>
    <p:sldId id="314" r:id="rId16"/>
    <p:sldId id="315" r:id="rId17"/>
    <p:sldId id="327" r:id="rId18"/>
    <p:sldId id="328" r:id="rId19"/>
    <p:sldId id="329" r:id="rId20"/>
    <p:sldId id="381" r:id="rId21"/>
    <p:sldId id="330" r:id="rId22"/>
    <p:sldId id="331" r:id="rId23"/>
    <p:sldId id="383" r:id="rId24"/>
    <p:sldId id="384" r:id="rId25"/>
    <p:sldId id="338" r:id="rId26"/>
    <p:sldId id="339" r:id="rId27"/>
    <p:sldId id="351" r:id="rId28"/>
    <p:sldId id="389" r:id="rId29"/>
    <p:sldId id="386" r:id="rId30"/>
    <p:sldId id="387" r:id="rId31"/>
    <p:sldId id="388" r:id="rId32"/>
    <p:sldId id="295" r:id="rId33"/>
    <p:sldId id="352" r:id="rId34"/>
    <p:sldId id="355" r:id="rId35"/>
    <p:sldId id="369" r:id="rId36"/>
    <p:sldId id="313" r:id="rId37"/>
    <p:sldId id="392" r:id="rId38"/>
    <p:sldId id="301" r:id="rId39"/>
    <p:sldId id="393" r:id="rId40"/>
  </p:sldIdLst>
  <p:sldSz cx="12192000" cy="6858000"/>
  <p:notesSz cx="6888163" cy="100203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5320" autoAdjust="0"/>
  </p:normalViewPr>
  <p:slideViewPr>
    <p:cSldViewPr snapToGrid="0" showGuides="1">
      <p:cViewPr varScale="1">
        <p:scale>
          <a:sx n="163" d="100"/>
          <a:sy n="163" d="100"/>
        </p:scale>
        <p:origin x="144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E2D7-0A55-436C-8A50-9B84FBE4FE7D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D358B-985C-40FC-99D1-EB6F9D809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99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6611" tIns="48306" rIns="96611" bIns="48306" rtlCol="0"/>
          <a:lstStyle>
            <a:lvl1pPr algn="r">
              <a:defRPr sz="1300"/>
            </a:lvl1pPr>
          </a:lstStyle>
          <a:p>
            <a:fld id="{3635D3B1-174B-443D-A113-018B30BDF76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1" tIns="48306" rIns="96611" bIns="48306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1" tIns="48306" rIns="96611" bIns="48306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6611" tIns="48306" rIns="96611" bIns="48306" rtlCol="0" anchor="b"/>
          <a:lstStyle>
            <a:lvl1pPr algn="r">
              <a:defRPr sz="1300"/>
            </a:lvl1pPr>
          </a:lstStyle>
          <a:p>
            <a:fld id="{B25297BB-74A9-47C0-A3C0-7046830EF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8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hu-HU" baseline="0" dirty="0">
                <a:sym typeface="Wingdings" panose="05000000000000000000" pitchFamily="2" charset="2"/>
              </a:rPr>
              <a:t> </a:t>
            </a:r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297BB-74A9-47C0-A3C0-7046830EF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6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ym typeface="Wingdings" panose="05000000000000000000" pitchFamily="2" charset="2"/>
              </a:rPr>
              <a:t></a:t>
            </a:r>
            <a:r>
              <a:rPr lang="hu-HU" baseline="0" dirty="0">
                <a:sym typeface="Wingdings" panose="05000000000000000000" pitchFamily="2" charset="2"/>
              </a:rPr>
              <a:t> </a:t>
            </a:r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297BB-74A9-47C0-A3C0-7046830EF6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8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4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1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7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9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468D-5031-4B10-B6D0-A219B5E9F0F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37BB6-50AB-4680-B8C9-E314F8929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2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gif"/><Relationship Id="rId4" Type="http://schemas.openxmlformats.org/officeDocument/2006/relationships/image" Target="../media/image21.jpeg"/><Relationship Id="rId9" Type="http://schemas.openxmlformats.org/officeDocument/2006/relationships/image" Target="../media/image26.jpg"/><Relationship Id="rId1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Feudalizm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8604" y="1105764"/>
            <a:ext cx="9144000" cy="3265513"/>
          </a:xfrm>
        </p:spPr>
        <p:txBody>
          <a:bodyPr>
            <a:normAutofit/>
          </a:bodyPr>
          <a:lstStyle/>
          <a:p>
            <a:r>
              <a:rPr lang="hu-HU" sz="4200" dirty="0"/>
              <a:t>Marcin László, MRICS, </a:t>
            </a:r>
            <a:r>
              <a:rPr lang="hu-HU" sz="4200" dirty="0" smtClean="0"/>
              <a:t>ASA</a:t>
            </a:r>
          </a:p>
          <a:p>
            <a:endParaRPr lang="hu-HU" sz="4200" dirty="0" smtClean="0"/>
          </a:p>
          <a:p>
            <a:r>
              <a:rPr lang="hu-HU" sz="2100" dirty="0" smtClean="0"/>
              <a:t>Ingatlan-, és gépértékelő</a:t>
            </a:r>
            <a:endParaRPr lang="hu-HU" sz="2100" dirty="0"/>
          </a:p>
          <a:p>
            <a:r>
              <a:rPr lang="hu-HU" sz="2100" dirty="0" err="1"/>
              <a:t>Accredited</a:t>
            </a:r>
            <a:r>
              <a:rPr lang="hu-HU" sz="2100" dirty="0"/>
              <a:t> </a:t>
            </a:r>
            <a:r>
              <a:rPr lang="hu-HU" sz="2100" dirty="0" err="1"/>
              <a:t>Senior</a:t>
            </a:r>
            <a:r>
              <a:rPr lang="hu-HU" sz="2100" dirty="0"/>
              <a:t> </a:t>
            </a:r>
            <a:r>
              <a:rPr lang="hu-HU" sz="2100" dirty="0" err="1"/>
              <a:t>Appraiser</a:t>
            </a:r>
            <a:r>
              <a:rPr lang="hu-HU" sz="2100" dirty="0"/>
              <a:t> – </a:t>
            </a:r>
            <a:r>
              <a:rPr lang="hu-HU" sz="2100" dirty="0" err="1"/>
              <a:t>Machinery</a:t>
            </a:r>
            <a:r>
              <a:rPr lang="hu-HU" sz="2100" dirty="0"/>
              <a:t> &amp; </a:t>
            </a:r>
            <a:r>
              <a:rPr lang="hu-HU" sz="2100" dirty="0" err="1"/>
              <a:t>Technical</a:t>
            </a:r>
            <a:r>
              <a:rPr lang="hu-HU" sz="2100" dirty="0"/>
              <a:t> </a:t>
            </a:r>
            <a:r>
              <a:rPr lang="hu-HU" sz="2100" dirty="0" err="1"/>
              <a:t>Specialties</a:t>
            </a:r>
            <a:r>
              <a:rPr lang="hu-HU" sz="2100" dirty="0"/>
              <a:t> (MTS</a:t>
            </a:r>
            <a:r>
              <a:rPr lang="hu-HU" sz="2100" dirty="0" smtClean="0"/>
              <a:t>)</a:t>
            </a:r>
          </a:p>
          <a:p>
            <a:endParaRPr lang="hu-HU" sz="2100" dirty="0"/>
          </a:p>
          <a:p>
            <a:r>
              <a:rPr lang="hu-HU" sz="2000" dirty="0" smtClean="0"/>
              <a:t>email: Laszlo.Marcin@hu.gt.com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574" y="6046538"/>
            <a:ext cx="2599426" cy="81146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8A3996A-B0F2-488A-AC35-DDEBBAD8B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2" b="32821"/>
          <a:stretch/>
        </p:blipFill>
        <p:spPr>
          <a:xfrm>
            <a:off x="3634207" y="4792326"/>
            <a:ext cx="2176872" cy="89049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2F04EE9B-4221-414A-93B7-F3882A0570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1" b="28579"/>
          <a:stretch/>
        </p:blipFill>
        <p:spPr>
          <a:xfrm>
            <a:off x="6380923" y="4860177"/>
            <a:ext cx="2027583" cy="8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MÁS ESZKÖZÖKHÖZ VALÓ KAPCSOLÓDÁS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20.7. </a:t>
            </a:r>
            <a:r>
              <a:rPr lang="en-US" sz="2000" b="1" i="1" dirty="0" err="1">
                <a:solidFill>
                  <a:srgbClr val="FF0000"/>
                </a:solidFill>
              </a:rPr>
              <a:t>Ahhoz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hogy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101 Scope of Work (20.3.) D </a:t>
            </a:r>
            <a:r>
              <a:rPr lang="en-US" sz="2000" b="1" i="1" dirty="0" err="1">
                <a:solidFill>
                  <a:srgbClr val="FF0000"/>
                </a:solidFill>
              </a:rPr>
              <a:t>pontja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szerint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(„The subject asset in the valuation assignment must be clearly identified.”) </a:t>
            </a:r>
            <a:r>
              <a:rPr lang="en-US" sz="2000" b="1" i="1" dirty="0" err="1">
                <a:solidFill>
                  <a:srgbClr val="FF0000"/>
                </a:solidFill>
              </a:rPr>
              <a:t>eleget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tegyünk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értékelni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kívánt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kötelezettség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azonosítására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vonatkozó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követelménynek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figyelembe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venni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hogy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milyen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más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eszközökhöz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kapcsolódik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mivel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integrálva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Például</a:t>
            </a:r>
            <a:r>
              <a:rPr lang="en-US" sz="2000" b="1" i="1" dirty="0">
                <a:solidFill>
                  <a:srgbClr val="FF0000"/>
                </a:solidFill>
              </a:rPr>
              <a:t>:</a:t>
            </a:r>
            <a:endParaRPr lang="hu-HU" sz="2000" b="1" i="1" dirty="0">
              <a:solidFill>
                <a:srgbClr val="FF0000"/>
              </a:solidFill>
            </a:endParaRPr>
          </a:p>
          <a:p>
            <a:endParaRPr lang="hu-HU" sz="2000" b="1" i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hu-HU" sz="2000" b="1" i="1" dirty="0"/>
              <a:t>(a) Az eszközök tartósan a telekhez/épülethez kapcsolódnak</a:t>
            </a:r>
          </a:p>
          <a:p>
            <a:pPr marL="342900" indent="-342900">
              <a:buFontTx/>
              <a:buChar char="-"/>
            </a:pPr>
            <a:r>
              <a:rPr lang="hu-HU" sz="2000" b="1" i="1" dirty="0"/>
              <a:t>(b) E</a:t>
            </a:r>
            <a:r>
              <a:rPr lang="en-US" sz="2000" b="1" i="1" dirty="0" err="1"/>
              <a:t>gyedi</a:t>
            </a:r>
            <a:r>
              <a:rPr lang="en-US" sz="2000" b="1" i="1" dirty="0"/>
              <a:t> </a:t>
            </a:r>
            <a:r>
              <a:rPr lang="en-US" sz="2000" b="1" i="1" dirty="0" err="1"/>
              <a:t>gép</a:t>
            </a:r>
            <a:r>
              <a:rPr lang="en-US" sz="2000" b="1" i="1" dirty="0"/>
              <a:t> </a:t>
            </a:r>
            <a:r>
              <a:rPr lang="en-US" sz="2000" b="1" i="1" dirty="0" err="1"/>
              <a:t>egy</a:t>
            </a:r>
            <a:r>
              <a:rPr lang="en-US" sz="2000" b="1" i="1" dirty="0"/>
              <a:t> </a:t>
            </a:r>
            <a:r>
              <a:rPr lang="en-US" sz="2000" b="1" i="1" dirty="0" err="1"/>
              <a:t>integrált</a:t>
            </a:r>
            <a:r>
              <a:rPr lang="en-US" sz="2000" b="1" i="1" dirty="0"/>
              <a:t> </a:t>
            </a:r>
            <a:r>
              <a:rPr lang="en-US" sz="2000" b="1" i="1" dirty="0" err="1"/>
              <a:t>gyártósor</a:t>
            </a:r>
            <a:r>
              <a:rPr lang="en-US" sz="2000" b="1" i="1" dirty="0"/>
              <a:t> </a:t>
            </a:r>
            <a:r>
              <a:rPr lang="en-US" sz="2000" b="1" i="1" dirty="0" err="1"/>
              <a:t>részét</a:t>
            </a:r>
            <a:r>
              <a:rPr lang="en-US" sz="2000" b="1" i="1" dirty="0"/>
              <a:t> </a:t>
            </a:r>
            <a:r>
              <a:rPr lang="en-US" sz="2000" b="1" i="1" dirty="0" err="1"/>
              <a:t>képezheti</a:t>
            </a:r>
            <a:r>
              <a:rPr lang="hu-HU" sz="2000" b="1" i="1" dirty="0"/>
              <a:t> (más eszközökkel együtt értelmezhető)</a:t>
            </a:r>
          </a:p>
          <a:p>
            <a:pPr marL="342900" indent="-342900">
              <a:buFontTx/>
              <a:buChar char="-"/>
            </a:pPr>
            <a:r>
              <a:rPr lang="hu-HU" sz="2000" b="1" i="1" dirty="0"/>
              <a:t>(c) </a:t>
            </a:r>
            <a:r>
              <a:rPr lang="en-US" sz="2000" b="1" i="1"/>
              <a:t>az </a:t>
            </a:r>
            <a:r>
              <a:rPr lang="en-US" sz="2000" b="1" i="1" dirty="0" err="1"/>
              <a:t>ingatlan</a:t>
            </a:r>
            <a:r>
              <a:rPr lang="en-US" sz="2000" b="1" i="1" dirty="0"/>
              <a:t> </a:t>
            </a:r>
            <a:r>
              <a:rPr lang="en-US" sz="2000" b="1" i="1" dirty="0" err="1"/>
              <a:t>részeként</a:t>
            </a:r>
            <a:r>
              <a:rPr lang="en-US" sz="2000" b="1" i="1" dirty="0"/>
              <a:t> </a:t>
            </a:r>
            <a:r>
              <a:rPr lang="en-US" sz="2000" b="1" i="1" dirty="0" err="1"/>
              <a:t>kerül</a:t>
            </a:r>
            <a:r>
              <a:rPr lang="en-US" sz="2000" b="1" i="1" dirty="0"/>
              <a:t> </a:t>
            </a:r>
            <a:r>
              <a:rPr lang="en-US" sz="2000" b="1" i="1" dirty="0" err="1"/>
              <a:t>kategorizálásra</a:t>
            </a:r>
            <a:r>
              <a:rPr lang="en-US" sz="2000" b="1" i="1" dirty="0"/>
              <a:t>. </a:t>
            </a:r>
            <a:r>
              <a:rPr lang="hu-HU" sz="2000" b="1" i="1"/>
              <a:t>P</a:t>
            </a:r>
            <a:r>
              <a:rPr lang="en-US" sz="2000" b="1" i="1"/>
              <a:t>l</a:t>
            </a:r>
            <a:r>
              <a:rPr lang="en-US" sz="2000" b="1" i="1" dirty="0"/>
              <a:t>. </a:t>
            </a:r>
            <a:r>
              <a:rPr lang="en-US" sz="2000" b="1" i="1" dirty="0" err="1"/>
              <a:t>Fűtés</a:t>
            </a:r>
            <a:r>
              <a:rPr lang="en-US" sz="2000" b="1" i="1" dirty="0"/>
              <a:t>, </a:t>
            </a:r>
            <a:r>
              <a:rPr lang="en-US" sz="2000" b="1" i="1" dirty="0" err="1"/>
              <a:t>Szellőzés</a:t>
            </a:r>
            <a:r>
              <a:rPr lang="en-US" sz="2000" b="1" i="1" dirty="0"/>
              <a:t> </a:t>
            </a:r>
            <a:r>
              <a:rPr lang="en-US" sz="2000" b="1" i="1" dirty="0" err="1"/>
              <a:t>és</a:t>
            </a:r>
            <a:r>
              <a:rPr lang="en-US" sz="2000" b="1" i="1" dirty="0"/>
              <a:t> </a:t>
            </a:r>
            <a:r>
              <a:rPr lang="en-US" sz="2000" b="1" i="1" dirty="0" err="1"/>
              <a:t>Légkondicionáló</a:t>
            </a:r>
            <a:r>
              <a:rPr lang="en-US" sz="2000" b="1" i="1" dirty="0"/>
              <a:t> </a:t>
            </a:r>
            <a:r>
              <a:rPr lang="en-US" sz="2000" b="1" i="1" dirty="0" err="1"/>
              <a:t>Rendszer</a:t>
            </a:r>
            <a:r>
              <a:rPr lang="en-US" sz="2000" b="1" i="1" dirty="0"/>
              <a:t> (HVAC)</a:t>
            </a:r>
            <a:endParaRPr lang="hu-HU" sz="2000" b="1" i="1"/>
          </a:p>
          <a:p>
            <a:pPr marL="342900" indent="-342900">
              <a:buFontTx/>
              <a:buChar char="-"/>
            </a:pPr>
            <a:endParaRPr lang="hu-HU" sz="2000" b="1" i="1" dirty="0"/>
          </a:p>
          <a:p>
            <a:endParaRPr lang="hu-HU" sz="2000" b="1" i="1" dirty="0"/>
          </a:p>
          <a:p>
            <a:pPr algn="ctr"/>
            <a:r>
              <a:rPr lang="hu-HU" sz="2000" b="1" dirty="0"/>
              <a:t>RENGETEG ROSSZ PÉLDA A GYAKORLATBAN!!!</a:t>
            </a:r>
            <a:endParaRPr lang="en-US" sz="2000" b="1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MÁS ESZKÖZÖKHÖZ VALÓ KAPCSOLÓDÁS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pic>
        <p:nvPicPr>
          <p:cNvPr id="6" name="Kép 5" descr="desztill+íl+- eredet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92" y="1114425"/>
            <a:ext cx="6546215" cy="462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2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MÁS ESZKÖZÖKHÖZ VALÓ KAPCSOLÓDÁS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i="1" dirty="0"/>
              <a:t>Példa:</a:t>
            </a:r>
            <a:endParaRPr lang="en-US" sz="2000" dirty="0"/>
          </a:p>
          <a:p>
            <a:r>
              <a:rPr lang="hu-HU" sz="2000" i="1" dirty="0"/>
              <a:t>120 kV-os elektromos alállomáson belül egy közeli erőműhöz tartozó berendezések értékbecslése: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Kép 5" descr="http://docplayer.hu/docs-images/73/68341054/images/21-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39" y="2652907"/>
            <a:ext cx="5415670" cy="3200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0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GépEKHEZ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KAPCSOLÓDÓ IMMATERIÁLIS JAVAK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6517" y="1257288"/>
            <a:ext cx="11551023" cy="362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IVS 300/20.</a:t>
            </a:r>
            <a:r>
              <a:rPr lang="hu-HU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tartoznak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berendezések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besorolásába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PP&amp;E – (Property, Plant And Equipment - also called tangible fixed assets) 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számlaosztályba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bár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egyes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kivételek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szerepeltetése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engedélyezett</a:t>
            </a:r>
            <a:r>
              <a:rPr lang="en-US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azonban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eszköz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hatással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lehet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berendezések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értékére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Például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sablonok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szerszámok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gyakran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elválaszthatatlanul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kapcsolódik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vonatkozó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vagyonértékű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jogokhoz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működési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szoftverek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műszaki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adatok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gyártási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nyilvántartások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szabadalmak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további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példák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javakra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amelyek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hatással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lehetnek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berendezések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értékére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attól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függően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szerepelnek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értékelésben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Ilyen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esetekben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értékelési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folyamat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magában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foglalja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javakat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azoknak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eszközértékelésére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gyakorolt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hatását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eszközösszetevők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esetén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értékbecslőnek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követnie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IVS 210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javakra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vonatkozó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szabványt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is.</a:t>
            </a:r>
            <a:endParaRPr lang="hu-HU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20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76517" y="4071585"/>
            <a:ext cx="11148646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tartoznak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gépek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berendezések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besorolásába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hatással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lehet</a:t>
            </a:r>
            <a:r>
              <a:rPr lang="hu-H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gépek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berendezések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értékére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pl.: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működési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szoftverek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műszaki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adatok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gyártási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nyilvántartások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szabadalmak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értékelési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folyamat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magában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foglalja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immateriális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javakat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azoknak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eszközértékelésére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gyakorolt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hatását</a:t>
            </a:r>
            <a:endParaRPr lang="hu-HU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5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IVS 210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92623" y="1021976"/>
            <a:ext cx="96684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-BoldMT"/>
              </a:rPr>
              <a:t>Contents Paragraphs</a:t>
            </a:r>
          </a:p>
          <a:p>
            <a:r>
              <a:rPr lang="en-US" dirty="0">
                <a:latin typeface="ArialMT"/>
              </a:rPr>
              <a:t>Overview 10</a:t>
            </a:r>
          </a:p>
          <a:p>
            <a:r>
              <a:rPr lang="en-US" dirty="0">
                <a:latin typeface="ArialMT"/>
              </a:rPr>
              <a:t>Introduction 20</a:t>
            </a:r>
          </a:p>
          <a:p>
            <a:r>
              <a:rPr lang="en-US" dirty="0">
                <a:latin typeface="ArialMT"/>
              </a:rPr>
              <a:t>Bases of Value 30</a:t>
            </a:r>
          </a:p>
          <a:p>
            <a:r>
              <a:rPr lang="en-US" dirty="0">
                <a:latin typeface="ArialMT"/>
              </a:rPr>
              <a:t>Valuation Approaches and Methods 40</a:t>
            </a:r>
          </a:p>
          <a:p>
            <a:r>
              <a:rPr lang="en-US" dirty="0">
                <a:latin typeface="ArialMT"/>
              </a:rPr>
              <a:t>Market Approach 50</a:t>
            </a:r>
          </a:p>
          <a:p>
            <a:r>
              <a:rPr lang="en-US" dirty="0">
                <a:latin typeface="ArialMT"/>
              </a:rPr>
              <a:t>Income Approach 60</a:t>
            </a:r>
          </a:p>
          <a:p>
            <a:r>
              <a:rPr lang="en-US" dirty="0">
                <a:latin typeface="ArialMT"/>
              </a:rPr>
              <a:t>Cost Approach 70</a:t>
            </a:r>
          </a:p>
          <a:p>
            <a:r>
              <a:rPr lang="en-US" dirty="0">
                <a:latin typeface="ArialMT"/>
              </a:rPr>
              <a:t>Special Considerations for Intangible Assets 80</a:t>
            </a:r>
          </a:p>
          <a:p>
            <a:r>
              <a:rPr lang="en-US" dirty="0">
                <a:latin typeface="ArialMT"/>
              </a:rPr>
              <a:t>Discount Rates/Rates of Return for Intangible Assets 90</a:t>
            </a:r>
          </a:p>
          <a:p>
            <a:r>
              <a:rPr lang="en-US" dirty="0">
                <a:latin typeface="ArialMT"/>
              </a:rPr>
              <a:t>Intangible Asset Economic Lives 100</a:t>
            </a:r>
          </a:p>
          <a:p>
            <a:r>
              <a:rPr lang="en-US" dirty="0">
                <a:latin typeface="ArialMT"/>
              </a:rPr>
              <a:t>Tax </a:t>
            </a:r>
            <a:r>
              <a:rPr lang="en-US" dirty="0" err="1">
                <a:latin typeface="ArialMT"/>
              </a:rPr>
              <a:t>Amortisation</a:t>
            </a:r>
            <a:r>
              <a:rPr lang="en-US" dirty="0">
                <a:latin typeface="ArialMT"/>
              </a:rPr>
              <a:t> Benefit (TAB) 110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GépEKHEZ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KAPCSOLÓDÓ IMMATERIÁLIS JAVAK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18565" y="1398494"/>
            <a:ext cx="10354235" cy="5974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Szerszámcsere 6-8 óra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i="1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Japán cég javaslatai (nem szakmabeli)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Gépeket fehérre festeni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Összes kezelőfelület egy oldalra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Előkészítő asztal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Saját daru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Szerszámok azonos méretre alakítása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Szerszám kivezetések egy csoportba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Szerszám kivezetések egy csatlakozóra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Egyéb (Labor/</a:t>
            </a:r>
            <a:r>
              <a:rPr lang="hu-HU" i="1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szervíz</a:t>
            </a:r>
            <a:r>
              <a:rPr lang="hu-HU" i="1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csarnokon belülre)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i="1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i="1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i="1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2" y="1739421"/>
            <a:ext cx="5760000" cy="43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3" y="1739421"/>
            <a:ext cx="5759999" cy="432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2" y="1739421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4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GÉPÉRTÉKELÉSKOR FIGYELEMBE VEENDŐ SZEMPONTOK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6517" y="1257288"/>
            <a:ext cx="11551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IVS 300/20.</a:t>
            </a:r>
            <a:r>
              <a:rPr lang="hu-HU" sz="2000" b="1" i="1" dirty="0" smtClean="0">
                <a:solidFill>
                  <a:srgbClr val="FF0000"/>
                </a:solidFill>
              </a:rPr>
              <a:t>5</a:t>
            </a:r>
          </a:p>
          <a:p>
            <a:endParaRPr lang="hu-HU" sz="2000" b="1" i="1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2400"/>
              </a:spcAft>
              <a:buAutoNum type="alphaLcParenR"/>
            </a:pPr>
            <a:r>
              <a:rPr lang="hu-HU" sz="2000" b="1" i="1" dirty="0">
                <a:solidFill>
                  <a:srgbClr val="FF0000"/>
                </a:solidFill>
              </a:rPr>
              <a:t>eszközökhöz kapcsolódó </a:t>
            </a:r>
            <a:r>
              <a:rPr lang="hu-HU" sz="2000" b="1" i="1" dirty="0" smtClean="0">
                <a:solidFill>
                  <a:srgbClr val="FF0000"/>
                </a:solidFill>
              </a:rPr>
              <a:t>tényezők </a:t>
            </a:r>
            <a:r>
              <a:rPr lang="hu-HU" sz="2000" b="1" i="1" dirty="0" smtClean="0"/>
              <a:t>(műszaki </a:t>
            </a:r>
            <a:r>
              <a:rPr lang="hu-HU" sz="2000" b="1" i="1" dirty="0" err="1" smtClean="0"/>
              <a:t>spec</a:t>
            </a:r>
            <a:r>
              <a:rPr lang="hu-HU" sz="2000" b="1" i="1" dirty="0" smtClean="0"/>
              <a:t>., hasznos élettartam, állapot, értékcsökkenések, leszerelés költségei, bérlet opciók, kapcsolódó eszközök korlátozásai és költségei, mérnöki szerződések adatai)</a:t>
            </a:r>
            <a:endParaRPr lang="hu-HU" sz="2000" b="1" i="1" dirty="0"/>
          </a:p>
          <a:p>
            <a:pPr marL="457200" indent="-457200">
              <a:spcAft>
                <a:spcPts val="2400"/>
              </a:spcAft>
              <a:buAutoNum type="alphaLcParenR"/>
            </a:pPr>
            <a:r>
              <a:rPr lang="hu-HU" sz="2000" b="1" i="1" dirty="0">
                <a:solidFill>
                  <a:srgbClr val="FF0000"/>
                </a:solidFill>
              </a:rPr>
              <a:t>környezethez kapcsolódó tényezők</a:t>
            </a:r>
          </a:p>
          <a:p>
            <a:pPr marL="457200" indent="-457200">
              <a:spcAft>
                <a:spcPts val="2400"/>
              </a:spcAft>
              <a:buAutoNum type="alphaLcParenR"/>
            </a:pPr>
            <a:r>
              <a:rPr lang="hu-HU" sz="2000" b="1" i="1" dirty="0">
                <a:solidFill>
                  <a:srgbClr val="FF0000"/>
                </a:solidFill>
              </a:rPr>
              <a:t>gazdasági vonatkozású tényezők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GépÉRTÉKELÉS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–környezethez KAPCSOLÓDÓ TÉNYEZŐK</a:t>
            </a:r>
          </a:p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20.5/B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b="1" i="1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1. A </a:t>
            </a:r>
            <a:r>
              <a:rPr lang="en-US" sz="2000" b="1" i="1" dirty="0" err="1">
                <a:solidFill>
                  <a:srgbClr val="FF0000"/>
                </a:solidFill>
              </a:rPr>
              <a:t>helyszín</a:t>
            </a:r>
            <a:r>
              <a:rPr lang="en-US" sz="2000" b="1" i="1" dirty="0">
                <a:solidFill>
                  <a:srgbClr val="FF0000"/>
                </a:solidFill>
              </a:rPr>
              <a:t> - a </a:t>
            </a:r>
            <a:r>
              <a:rPr lang="en-US" sz="2000" b="1" i="1" dirty="0" err="1">
                <a:solidFill>
                  <a:srgbClr val="FF0000"/>
                </a:solidFill>
              </a:rPr>
              <a:t>nyersanyagforrás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termék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piacának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tükrében</a:t>
            </a:r>
            <a:r>
              <a:rPr lang="en-US" sz="2000" b="1" i="1" dirty="0">
                <a:solidFill>
                  <a:srgbClr val="FF0000"/>
                </a:solidFill>
              </a:rPr>
              <a:t>. A </a:t>
            </a:r>
            <a:r>
              <a:rPr lang="en-US" sz="2000" b="1" i="1" dirty="0" err="1">
                <a:solidFill>
                  <a:srgbClr val="FF0000"/>
                </a:solidFill>
              </a:rPr>
              <a:t>helyszín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alkalmassága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akár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limitált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időtartamra</a:t>
            </a:r>
            <a:r>
              <a:rPr lang="en-US" sz="2000" b="1" i="1" dirty="0">
                <a:solidFill>
                  <a:srgbClr val="FF0000"/>
                </a:solidFill>
              </a:rPr>
              <a:t> is </a:t>
            </a:r>
            <a:r>
              <a:rPr lang="en-US" sz="2000" b="1" i="1" dirty="0" err="1">
                <a:solidFill>
                  <a:srgbClr val="FF0000"/>
                </a:solidFill>
              </a:rPr>
              <a:t>vonatkozhat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például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ahol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nyersanyagforrás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véges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kereslet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átmeneti</a:t>
            </a:r>
            <a:r>
              <a:rPr lang="en-US" sz="2000" b="1" i="1" dirty="0">
                <a:solidFill>
                  <a:srgbClr val="FF0000"/>
                </a:solidFill>
              </a:rPr>
              <a:t>;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i="1" dirty="0"/>
          </a:p>
          <a:p>
            <a:r>
              <a:rPr lang="hu-HU" sz="2000" i="1" dirty="0"/>
              <a:t>(</a:t>
            </a:r>
            <a:r>
              <a:rPr lang="hu-HU" sz="2000" i="1" dirty="0" err="1"/>
              <a:t>Pl</a:t>
            </a:r>
            <a:r>
              <a:rPr lang="hu-HU" sz="2000" i="1" dirty="0"/>
              <a:t>: Bányagépek-a végén bennhagyják az aknában, </a:t>
            </a:r>
            <a:r>
              <a:rPr lang="hu-HU" sz="2000" i="1" dirty="0" err="1"/>
              <a:t>napelemgyártó</a:t>
            </a:r>
            <a:r>
              <a:rPr lang="hu-HU" sz="2000" i="1" dirty="0"/>
              <a:t> gépsor- gyorsan avul)</a:t>
            </a:r>
          </a:p>
          <a:p>
            <a:endParaRPr lang="hu-HU" sz="2000" dirty="0"/>
          </a:p>
          <a:p>
            <a:endParaRPr lang="en-US" sz="2000" dirty="0"/>
          </a:p>
          <a:p>
            <a:r>
              <a:rPr lang="en-US" sz="2000" b="1" i="1" dirty="0">
                <a:solidFill>
                  <a:srgbClr val="FF0000"/>
                </a:solidFill>
              </a:rPr>
              <a:t>2. </a:t>
            </a:r>
            <a:r>
              <a:rPr lang="en-US" sz="2000" b="1" i="1" dirty="0" err="1">
                <a:solidFill>
                  <a:srgbClr val="FF0000"/>
                </a:solidFill>
              </a:rPr>
              <a:t>olyan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környezeti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egyéb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jogszabályok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hatása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amelyek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korlátozzák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hasznosítást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további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működési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leszerelési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költségeket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írnak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elő</a:t>
            </a:r>
            <a:r>
              <a:rPr lang="en-US" sz="2000" b="1" i="1" dirty="0">
                <a:solidFill>
                  <a:srgbClr val="FF0000"/>
                </a:solidFill>
              </a:rPr>
              <a:t>;</a:t>
            </a:r>
            <a:endParaRPr lang="hu-HU" sz="2000" b="1" i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r>
              <a:rPr lang="hu-HU" sz="2000" i="1" dirty="0"/>
              <a:t>Műanyaghulladék feldolgozó engedélyezett kapacitásai terméktípusonként</a:t>
            </a:r>
            <a:endParaRPr lang="en-US" sz="2000" dirty="0"/>
          </a:p>
          <a:p>
            <a:endParaRPr lang="hu-HU" sz="2000" i="1" dirty="0"/>
          </a:p>
          <a:p>
            <a:r>
              <a:rPr lang="hu-HU" sz="2000" i="1" dirty="0"/>
              <a:t>(Négy Mancs)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GépÉRTÉKELÉS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–környezethez KAPCSOLÓDÓ TÉNYEZŐK</a:t>
            </a:r>
          </a:p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20.5/B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b="1" i="1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egyes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gépekben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berendezésekben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esetlegesen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előforduló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környezetszennyező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anyagok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súlyos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következményekkel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járhatnak</a:t>
            </a:r>
            <a:r>
              <a:rPr lang="en-US" sz="2000" b="1" i="1" dirty="0">
                <a:solidFill>
                  <a:srgbClr val="FF0000"/>
                </a:solidFill>
              </a:rPr>
              <a:t>, ha </a:t>
            </a:r>
            <a:r>
              <a:rPr lang="en-US" sz="2000" b="1" i="1" dirty="0" err="1">
                <a:solidFill>
                  <a:srgbClr val="FF0000"/>
                </a:solidFill>
              </a:rPr>
              <a:t>azokat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nem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használják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ártalmatlanítják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Ez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jelentős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hatással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lesz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költségekre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környezetre</a:t>
            </a:r>
            <a:r>
              <a:rPr lang="en-US" sz="2000" b="1" i="1" dirty="0">
                <a:solidFill>
                  <a:srgbClr val="FF0000"/>
                </a:solidFill>
              </a:rPr>
              <a:t>;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4. a </a:t>
            </a:r>
            <a:r>
              <a:rPr lang="en-US" sz="2000" b="1" i="1" dirty="0" err="1">
                <a:solidFill>
                  <a:srgbClr val="FF0000"/>
                </a:solidFill>
              </a:rPr>
              <a:t>szilárd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folyékony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gáz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halmazállapotú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vegyi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anyagokat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tartalmazó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mérgező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hulladékokat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szakszerűen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tárolni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ártalmatlanítani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azokat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Ez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minden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ipari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gyártó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számára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kritikus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5. </a:t>
            </a:r>
            <a:r>
              <a:rPr lang="en-US" sz="2000" b="1" i="1" dirty="0" err="1">
                <a:solidFill>
                  <a:srgbClr val="FF0000"/>
                </a:solidFill>
              </a:rPr>
              <a:t>egyes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országokban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bizonyos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működtetésére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vonatkozó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engedélyek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korlátozottak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lehetnek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09" y="1257288"/>
            <a:ext cx="7149761" cy="446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GépÉRTÉKELÉS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–gazdasági vonatkozású TÉNYEZŐK</a:t>
            </a:r>
          </a:p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20.5/C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1.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tényleges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potenciális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jövedelmezősége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mely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működési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költségek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bevételek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potenciális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bevételek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összehasonlításán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alapul</a:t>
            </a:r>
            <a:r>
              <a:rPr lang="en-US" sz="2000" b="1" i="1" dirty="0">
                <a:solidFill>
                  <a:srgbClr val="FF0000"/>
                </a:solidFill>
              </a:rPr>
              <a:t> (</a:t>
            </a:r>
            <a:r>
              <a:rPr lang="en-US" sz="2000" b="1" i="1" dirty="0" err="1">
                <a:solidFill>
                  <a:srgbClr val="FF0000"/>
                </a:solidFill>
              </a:rPr>
              <a:t>lásd</a:t>
            </a:r>
            <a:r>
              <a:rPr lang="en-US" sz="2000" b="1" i="1" dirty="0">
                <a:solidFill>
                  <a:srgbClr val="FF0000"/>
                </a:solidFill>
              </a:rPr>
              <a:t> IVS 200 </a:t>
            </a:r>
            <a:r>
              <a:rPr lang="en-US" sz="2000" b="1" i="1" dirty="0" err="1">
                <a:solidFill>
                  <a:srgbClr val="FF0000"/>
                </a:solidFill>
              </a:rPr>
              <a:t>Üzlet</a:t>
            </a:r>
            <a:r>
              <a:rPr lang="hu-HU" sz="2000" b="1" i="1" dirty="0" err="1">
                <a:solidFill>
                  <a:srgbClr val="FF0000"/>
                </a:solidFill>
              </a:rPr>
              <a:t>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üzleti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érdekek</a:t>
            </a:r>
            <a:r>
              <a:rPr lang="en-US" sz="2000" b="1" i="1" dirty="0">
                <a:solidFill>
                  <a:srgbClr val="FF0000"/>
                </a:solidFill>
              </a:rPr>
              <a:t>),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i="1" dirty="0"/>
          </a:p>
          <a:p>
            <a:r>
              <a:rPr lang="hu-HU" sz="2000" i="1" dirty="0"/>
              <a:t>Jellemzően hozamszámítás esetén tudjuk figyelembe venni, vagy ha az adott gazdasági egységre készítettek üzletértékelést, akkor </a:t>
            </a:r>
            <a:r>
              <a:rPr lang="hu-HU" sz="2000" i="1" dirty="0" err="1"/>
              <a:t>impairment</a:t>
            </a:r>
            <a:r>
              <a:rPr lang="hu-HU" sz="2000" i="1" dirty="0"/>
              <a:t> teszt alkalmazható. </a:t>
            </a:r>
            <a:endParaRPr lang="en-US" sz="2000" dirty="0"/>
          </a:p>
          <a:p>
            <a:endParaRPr lang="hu-HU" sz="2000" i="1" dirty="0"/>
          </a:p>
          <a:p>
            <a:r>
              <a:rPr lang="hu-HU" sz="2000" i="1" dirty="0"/>
              <a:t>(Lehet pozitív is – Erőművek esetében a KÁT)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503" y="3178422"/>
            <a:ext cx="2266652" cy="33960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/>
          <a:srcRect l="26077" t="20173" r="431" b="14655"/>
          <a:stretch/>
        </p:blipFill>
        <p:spPr>
          <a:xfrm>
            <a:off x="3352800" y="4075242"/>
            <a:ext cx="3997569" cy="221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GépÉRTÉKELÉS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–gazdasági vonatkozású TÉNYEZŐK</a:t>
            </a:r>
          </a:p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20.5/C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2. mind </a:t>
            </a:r>
            <a:r>
              <a:rPr lang="en-US" sz="2000" b="1" i="1" dirty="0" err="1">
                <a:solidFill>
                  <a:srgbClr val="FF0000"/>
                </a:solidFill>
              </a:rPr>
              <a:t>makro</a:t>
            </a:r>
            <a:r>
              <a:rPr lang="en-US" sz="2000" b="1" i="1" dirty="0">
                <a:solidFill>
                  <a:srgbClr val="FF0000"/>
                </a:solidFill>
              </a:rPr>
              <a:t>-, mind </a:t>
            </a:r>
            <a:r>
              <a:rPr lang="en-US" sz="2000" b="1" i="1" dirty="0" err="1">
                <a:solidFill>
                  <a:srgbClr val="FF0000"/>
                </a:solidFill>
              </a:rPr>
              <a:t>mikrogazdasági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tényezők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hatással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lehetnek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által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gyártott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termék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iránti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keresletre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i="1" dirty="0"/>
          </a:p>
          <a:p>
            <a:r>
              <a:rPr lang="hu-HU" sz="2000" i="1" dirty="0"/>
              <a:t>Telephely Sopronból Zalaszentgrótra?</a:t>
            </a:r>
          </a:p>
          <a:p>
            <a:endParaRPr lang="en-US" sz="2000" dirty="0"/>
          </a:p>
          <a:p>
            <a:r>
              <a:rPr lang="hu-HU" sz="2000" i="1" dirty="0"/>
              <a:t>Betonkeverő telepek - ha van útépítés, működnek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GépÉRTÉKELÉS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–gazdasági vonatkozású TÉNYEZŐK</a:t>
            </a:r>
          </a:p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20.5/C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3.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lehetősége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arra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hogy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értékesebb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felhasználásra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kerüljön</a:t>
            </a:r>
            <a:r>
              <a:rPr lang="en-US" sz="2000" b="1" i="1" dirty="0">
                <a:solidFill>
                  <a:srgbClr val="FF0000"/>
                </a:solidFill>
              </a:rPr>
              <a:t>, mint a </a:t>
            </a:r>
            <a:r>
              <a:rPr lang="en-US" sz="2000" b="1" i="1" dirty="0" err="1">
                <a:solidFill>
                  <a:srgbClr val="FF0000"/>
                </a:solidFill>
              </a:rPr>
              <a:t>jelenlegi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használat</a:t>
            </a:r>
            <a:r>
              <a:rPr lang="en-US" sz="2000" b="1" i="1" dirty="0">
                <a:solidFill>
                  <a:srgbClr val="FF0000"/>
                </a:solidFill>
              </a:rPr>
              <a:t> (</a:t>
            </a:r>
            <a:r>
              <a:rPr lang="en-US" sz="2000" b="1" i="1" dirty="0" err="1">
                <a:solidFill>
                  <a:srgbClr val="FF0000"/>
                </a:solidFill>
              </a:rPr>
              <a:t>azaz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legértékesebb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legjobb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hasznosítás</a:t>
            </a:r>
            <a:r>
              <a:rPr lang="en-US" sz="2000" b="1" i="1" dirty="0">
                <a:solidFill>
                  <a:srgbClr val="FF0000"/>
                </a:solidFill>
              </a:rPr>
              <a:t>).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i="1" dirty="0"/>
          </a:p>
          <a:p>
            <a:r>
              <a:rPr lang="hu-HU" sz="2000" i="1" dirty="0"/>
              <a:t>(Veszteséget termelő gép </a:t>
            </a:r>
            <a:r>
              <a:rPr lang="hu-HU" sz="2000" i="1" dirty="0" err="1"/>
              <a:t>vs</a:t>
            </a:r>
            <a:r>
              <a:rPr lang="hu-HU" sz="2000" i="1" dirty="0"/>
              <a:t> hulladékár)</a:t>
            </a:r>
            <a:endParaRPr lang="en-US" sz="2000" dirty="0"/>
          </a:p>
          <a:p>
            <a:r>
              <a:rPr lang="hu-HU" sz="2000" i="1" dirty="0"/>
              <a:t>(Lakóövezeti telek omladozó ipari ingatlannal)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avulások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000" b="1" i="1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20.6.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értékelésének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tükröznie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elavulás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minden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formájának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gyakorolt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hatását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i="1" dirty="0"/>
          </a:p>
          <a:p>
            <a:r>
              <a:rPr lang="hu-HU" sz="2000" i="1" dirty="0"/>
              <a:t>- Fizikai </a:t>
            </a:r>
            <a:endParaRPr lang="en-US" sz="2000" dirty="0"/>
          </a:p>
          <a:p>
            <a:r>
              <a:rPr lang="hu-HU" sz="2000" i="1" dirty="0"/>
              <a:t>- Funkcionális</a:t>
            </a:r>
            <a:endParaRPr lang="en-US" sz="2000" dirty="0"/>
          </a:p>
          <a:p>
            <a:r>
              <a:rPr lang="hu-HU" sz="2000" i="1" dirty="0"/>
              <a:t>- Gazdasági</a:t>
            </a:r>
            <a:endParaRPr lang="en-US" sz="2000" dirty="0"/>
          </a:p>
          <a:p>
            <a:r>
              <a:rPr lang="hu-HU" sz="2000" i="1" dirty="0"/>
              <a:t>- Technológiai avulás</a:t>
            </a:r>
          </a:p>
          <a:p>
            <a:pPr marL="342900" indent="-342900">
              <a:buFontTx/>
              <a:buChar char="-"/>
            </a:pPr>
            <a:endParaRPr lang="hu-HU" sz="2000" i="1" dirty="0"/>
          </a:p>
          <a:p>
            <a:r>
              <a:rPr lang="hu-HU" sz="2000" i="1" dirty="0"/>
              <a:t>Melyik mi? </a:t>
            </a:r>
          </a:p>
          <a:p>
            <a:endParaRPr lang="hu-HU" sz="2000" i="1" dirty="0"/>
          </a:p>
          <a:p>
            <a:r>
              <a:rPr lang="hu-HU" sz="2000" i="1" dirty="0"/>
              <a:t>Kopás, kopásból fakadó kapacitáscsökkenés, újabb-jobb verzió, „</a:t>
            </a:r>
            <a:r>
              <a:rPr lang="hu-HU" sz="2000" i="1" dirty="0" err="1"/>
              <a:t>bottle</a:t>
            </a:r>
            <a:r>
              <a:rPr lang="hu-HU" sz="2000" i="1" dirty="0"/>
              <a:t> </a:t>
            </a:r>
            <a:r>
              <a:rPr lang="hu-HU" sz="2000" i="1" dirty="0" err="1"/>
              <a:t>neck</a:t>
            </a:r>
            <a:r>
              <a:rPr lang="hu-HU" sz="2000" i="1" dirty="0"/>
              <a:t>”, nincs igény a termékre, nem gazdaságos a termelés... </a:t>
            </a:r>
            <a:r>
              <a:rPr lang="hu-HU" sz="2000" i="1" dirty="0" err="1"/>
              <a:t>stb</a:t>
            </a:r>
            <a:endParaRPr lang="hu-HU" sz="2000" i="1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értékhez kapcsolódó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FEltételezések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20.9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változatos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jellege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szállíthatósága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miatt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általában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további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feltételezésekre</a:t>
            </a:r>
            <a:r>
              <a:rPr lang="en-US" sz="2000" b="1" i="1" dirty="0">
                <a:solidFill>
                  <a:srgbClr val="FF0000"/>
                </a:solidFill>
              </a:rPr>
              <a:t> van </a:t>
            </a:r>
            <a:r>
              <a:rPr lang="en-US" sz="2000" b="1" i="1" dirty="0" err="1">
                <a:solidFill>
                  <a:srgbClr val="FF0000"/>
                </a:solidFill>
              </a:rPr>
              <a:t>szükség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ahhoz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hogy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bemutassuk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eszközök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értékelésének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helyzetét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körülményeit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Annak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érdekében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hogy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megfeleljen</a:t>
            </a:r>
            <a:r>
              <a:rPr lang="en-US" sz="2000" b="1" i="1" dirty="0">
                <a:solidFill>
                  <a:srgbClr val="FF0000"/>
                </a:solidFill>
              </a:rPr>
              <a:t> a IVS 101 „Scope of work” 20.3. </a:t>
            </a:r>
            <a:r>
              <a:rPr lang="en-US" sz="2000" b="1" i="1" dirty="0" err="1">
                <a:solidFill>
                  <a:srgbClr val="FF0000"/>
                </a:solidFill>
              </a:rPr>
              <a:t>Bekezdés</a:t>
            </a:r>
            <a:r>
              <a:rPr lang="en-US" sz="2000" b="1" i="1" dirty="0">
                <a:solidFill>
                  <a:srgbClr val="FF0000"/>
                </a:solidFill>
              </a:rPr>
              <a:t> “k”) </a:t>
            </a:r>
            <a:r>
              <a:rPr lang="en-US" sz="2000" b="1" i="1" dirty="0" err="1">
                <a:solidFill>
                  <a:srgbClr val="FF0000"/>
                </a:solidFill>
              </a:rPr>
              <a:t>pontjában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foglaltaknak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/>
              <a:t>(Significant assumptions and/or special assumptions: All significant assumptions and special assumptions that are to be made in the conduct and reporting of the valuation assignment must be identified. </a:t>
            </a:r>
            <a:r>
              <a:rPr lang="hu-HU" sz="2000" b="1" i="1" dirty="0"/>
              <a:t>Az értékelési megbízás teljesítése során és a jelentés megírásánál minden lényeges feltevést és speciális feltevést fel kell sorolni.)</a:t>
            </a:r>
            <a:r>
              <a:rPr lang="en-US" sz="2000" b="1" i="1" dirty="0"/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ezeket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figyelembe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venni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a „Scope of work” -ben </a:t>
            </a:r>
            <a:r>
              <a:rPr lang="en-US" sz="2000" b="1" i="1" dirty="0" err="1">
                <a:solidFill>
                  <a:srgbClr val="FF0000"/>
                </a:solidFill>
              </a:rPr>
              <a:t>szerepeltetni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Példák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különböző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körülmények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között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feltételezésekre</a:t>
            </a:r>
            <a:r>
              <a:rPr lang="en-US" sz="2000" b="1" i="1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értékhez kapcsolódó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FEltételezések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 (a)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egységként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működés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helyén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működő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üzlet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részeként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kerülnek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értékelésre</a:t>
            </a:r>
            <a:r>
              <a:rPr lang="en-US" sz="2000" b="1" i="1" dirty="0">
                <a:solidFill>
                  <a:srgbClr val="FF0000"/>
                </a:solidFill>
              </a:rPr>
              <a:t>;</a:t>
            </a:r>
            <a:endParaRPr lang="hu-HU" sz="2000" b="1" i="1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 (b)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egységként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működés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helyén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kerülnek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értékelésre</a:t>
            </a:r>
            <a:r>
              <a:rPr lang="en-US" sz="2000" b="1" i="1" dirty="0">
                <a:solidFill>
                  <a:srgbClr val="FF0000"/>
                </a:solidFill>
              </a:rPr>
              <a:t>, de </a:t>
            </a:r>
            <a:r>
              <a:rPr lang="en-US" sz="2000" b="1" i="1" dirty="0" err="1">
                <a:solidFill>
                  <a:srgbClr val="FF0000"/>
                </a:solidFill>
              </a:rPr>
              <a:t>még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nem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termelnek</a:t>
            </a:r>
            <a:r>
              <a:rPr lang="en-US" sz="2000" b="1" i="1" dirty="0">
                <a:solidFill>
                  <a:srgbClr val="FF0000"/>
                </a:solidFill>
              </a:rPr>
              <a:t>;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>
              <a:solidFill>
                <a:srgbClr val="FF0000"/>
              </a:solidFill>
            </a:endParaRPr>
          </a:p>
          <a:p>
            <a:r>
              <a:rPr lang="en-US" sz="2000" b="1" i="1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(c)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egységként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működés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helyén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kerülnek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értékelésre</a:t>
            </a:r>
            <a:r>
              <a:rPr lang="en-US" sz="2000" b="1" i="1" dirty="0">
                <a:solidFill>
                  <a:srgbClr val="FF0000"/>
                </a:solidFill>
              </a:rPr>
              <a:t>, de </a:t>
            </a:r>
            <a:r>
              <a:rPr lang="en-US" sz="2000" b="1" i="1" dirty="0" err="1">
                <a:solidFill>
                  <a:srgbClr val="FF0000"/>
                </a:solidFill>
              </a:rPr>
              <a:t>már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nem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zajlik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termelés</a:t>
            </a:r>
            <a:r>
              <a:rPr lang="en-US" sz="2000" b="1" i="1" dirty="0">
                <a:solidFill>
                  <a:srgbClr val="FF0000"/>
                </a:solidFill>
              </a:rPr>
              <a:t>;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>
              <a:solidFill>
                <a:srgbClr val="FF0000"/>
              </a:solidFill>
            </a:endParaRPr>
          </a:p>
          <a:p>
            <a:r>
              <a:rPr lang="en-US" sz="2000" b="1" i="1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d)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egységként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működés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helyén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kerülnek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értékelésre</a:t>
            </a:r>
            <a:r>
              <a:rPr lang="en-US" sz="2000" b="1" i="1" dirty="0">
                <a:solidFill>
                  <a:srgbClr val="FF0000"/>
                </a:solidFill>
              </a:rPr>
              <a:t>, de a </a:t>
            </a:r>
            <a:r>
              <a:rPr lang="en-US" sz="2000" b="1" i="1" dirty="0" err="1">
                <a:solidFill>
                  <a:srgbClr val="FF0000"/>
                </a:solidFill>
              </a:rPr>
              <a:t>kényszerértékesítés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feltételezésével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>
              <a:solidFill>
                <a:srgbClr val="FF0000"/>
              </a:solidFill>
            </a:endParaRPr>
          </a:p>
          <a:p>
            <a:r>
              <a:rPr lang="en-US" sz="2000" b="1" i="1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(e)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egyéni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tételként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értékeljük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aktuális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helyükről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történő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eltávolítás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feltételezésével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REPORTING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377616" y="1509334"/>
            <a:ext cx="11551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20.11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103 Reporting </a:t>
            </a:r>
            <a:r>
              <a:rPr lang="en-US" sz="2000" b="1" i="1" dirty="0" err="1">
                <a:solidFill>
                  <a:srgbClr val="FF0000"/>
                </a:solidFill>
              </a:rPr>
              <a:t>minimális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követelményeit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teljesítendő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értékelői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jelentésében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tüntetni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munka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tárgykörében</a:t>
            </a:r>
            <a:r>
              <a:rPr lang="en-US" sz="2000" b="1" i="1" dirty="0">
                <a:solidFill>
                  <a:srgbClr val="FF0000"/>
                </a:solidFill>
              </a:rPr>
              <a:t> (Scope of work) </a:t>
            </a:r>
            <a:r>
              <a:rPr lang="en-US" sz="2000" b="1" i="1" dirty="0" err="1">
                <a:solidFill>
                  <a:srgbClr val="FF0000"/>
                </a:solidFill>
              </a:rPr>
              <a:t>érintett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kérdésekre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vonatkozó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hivatkozásokat</a:t>
            </a:r>
            <a:r>
              <a:rPr lang="en-US" sz="2000" b="1" i="1" dirty="0">
                <a:solidFill>
                  <a:srgbClr val="FF0000"/>
                </a:solidFill>
              </a:rPr>
              <a:t> is. </a:t>
            </a:r>
            <a:r>
              <a:rPr lang="en-US" sz="2000" b="1" i="1" dirty="0"/>
              <a:t>A </a:t>
            </a:r>
            <a:r>
              <a:rPr lang="en-US" sz="2000" b="1" i="1" dirty="0" err="1"/>
              <a:t>jelentésnek</a:t>
            </a:r>
            <a:r>
              <a:rPr lang="en-US" sz="2000" b="1" i="1" dirty="0"/>
              <a:t> </a:t>
            </a:r>
            <a:r>
              <a:rPr lang="en-US" sz="2000" b="1" i="1" dirty="0" err="1"/>
              <a:t>tartalmaznia</a:t>
            </a:r>
            <a:r>
              <a:rPr lang="en-US" sz="2000" b="1" i="1" dirty="0"/>
              <a:t> </a:t>
            </a:r>
            <a:r>
              <a:rPr lang="en-US" sz="2000" b="1" i="1" dirty="0" err="1"/>
              <a:t>kell</a:t>
            </a:r>
            <a:r>
              <a:rPr lang="en-US" sz="2000" b="1" i="1" dirty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bármely</a:t>
            </a:r>
            <a:r>
              <a:rPr lang="en-US" sz="2000" b="1" i="1" dirty="0">
                <a:solidFill>
                  <a:srgbClr val="FF0000"/>
                </a:solidFill>
              </a:rPr>
              <a:t> –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aktuális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feltételezett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tranzakciós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scenárióból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kizárt</a:t>
            </a:r>
            <a:r>
              <a:rPr lang="en-US" sz="2000" b="1" i="1" dirty="0">
                <a:solidFill>
                  <a:srgbClr val="FF0000"/>
                </a:solidFill>
              </a:rPr>
              <a:t> - </a:t>
            </a:r>
            <a:r>
              <a:rPr lang="en-US" sz="2000" b="1" i="1" dirty="0" err="1"/>
              <a:t>materiális</a:t>
            </a:r>
            <a:r>
              <a:rPr lang="en-US" sz="2000" b="1" i="1" dirty="0"/>
              <a:t> </a:t>
            </a:r>
            <a:r>
              <a:rPr lang="en-US" sz="2000" b="1" i="1" dirty="0" err="1"/>
              <a:t>vagy</a:t>
            </a:r>
            <a:r>
              <a:rPr lang="en-US" sz="2000" b="1" i="1" dirty="0"/>
              <a:t> </a:t>
            </a:r>
            <a:r>
              <a:rPr lang="en-US" sz="2000" b="1" i="1" dirty="0" err="1"/>
              <a:t>immateriális</a:t>
            </a:r>
            <a:r>
              <a:rPr lang="en-US" sz="2000" b="1" i="1" dirty="0"/>
              <a:t> </a:t>
            </a:r>
            <a:r>
              <a:rPr lang="en-US" sz="2000" b="1" i="1" dirty="0" err="1"/>
              <a:t>eszköznek</a:t>
            </a:r>
            <a:r>
              <a:rPr lang="en-US" sz="2000" b="1" i="1" dirty="0"/>
              <a:t> a </a:t>
            </a:r>
            <a:r>
              <a:rPr lang="en-US" sz="2000" b="1" i="1" dirty="0" err="1"/>
              <a:t>megállapított</a:t>
            </a:r>
            <a:r>
              <a:rPr lang="en-US" sz="2000" b="1" i="1" dirty="0"/>
              <a:t> </a:t>
            </a:r>
            <a:r>
              <a:rPr lang="en-US" sz="2000" b="1" i="1" dirty="0" err="1"/>
              <a:t>értékre</a:t>
            </a:r>
            <a:r>
              <a:rPr lang="en-US" sz="2000" b="1" i="1" dirty="0"/>
              <a:t> </a:t>
            </a:r>
            <a:r>
              <a:rPr lang="en-US" sz="2000" b="1" i="1" dirty="0" err="1"/>
              <a:t>gyakorolt</a:t>
            </a:r>
            <a:r>
              <a:rPr lang="en-US" sz="2000" b="1" i="1" dirty="0"/>
              <a:t> </a:t>
            </a:r>
            <a:r>
              <a:rPr lang="en-US" sz="2000" b="1" i="1" dirty="0" err="1"/>
              <a:t>hatásáról</a:t>
            </a:r>
            <a:r>
              <a:rPr lang="en-US" sz="2000" b="1" i="1" dirty="0"/>
              <a:t> </a:t>
            </a:r>
            <a:r>
              <a:rPr lang="en-US" sz="2000" b="1" i="1" dirty="0" err="1"/>
              <a:t>szóló</a:t>
            </a:r>
            <a:r>
              <a:rPr lang="en-US" sz="2000" b="1" i="1" dirty="0"/>
              <a:t> </a:t>
            </a:r>
            <a:r>
              <a:rPr lang="en-US" sz="2000" b="1" i="1" dirty="0" err="1"/>
              <a:t>észrevételeket</a:t>
            </a:r>
            <a:r>
              <a:rPr lang="en-US" sz="2000" b="1" i="1" dirty="0"/>
              <a:t> is</a:t>
            </a:r>
            <a:r>
              <a:rPr lang="en-US" sz="2000" b="1" i="1" dirty="0">
                <a:solidFill>
                  <a:srgbClr val="FF0000"/>
                </a:solidFill>
              </a:rPr>
              <a:t>, pl. a </a:t>
            </a:r>
            <a:r>
              <a:rPr lang="en-US" sz="2000" b="1" i="1" dirty="0" err="1">
                <a:solidFill>
                  <a:srgbClr val="FF0000"/>
                </a:solidFill>
              </a:rPr>
              <a:t>gépet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üzemeltető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szoftver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által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elfoglalt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földterület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használatának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joga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hu-HU" sz="2000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r>
              <a:rPr lang="hu-HU" sz="2000" dirty="0"/>
              <a:t>egyéb hatások: telített piac, elavult technológia, vagy éppen forradalmi újítás, monopol helyzet, </a:t>
            </a:r>
            <a:r>
              <a:rPr lang="hu-HU" sz="2000" dirty="0" err="1"/>
              <a:t>stb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értékBECSLÉS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CÉLJA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640976" y="1527326"/>
            <a:ext cx="115510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20.12.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értékelését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legkülönbözőbb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felhasználási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célokból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kérik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beleértve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pénzügyi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beszámolót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lízinget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hitelnyújtást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értékesítést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adót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peres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eljárást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fizetésképtelenségi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eljárásokat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endParaRPr lang="hu-HU" sz="2000" dirty="0"/>
          </a:p>
          <a:p>
            <a:r>
              <a:rPr lang="hu-HU" sz="2000" dirty="0"/>
              <a:t>Értékbecslés célja  		Alkalmazandó értékforma		          Értékbecslői módszer</a:t>
            </a:r>
            <a:endParaRPr lang="en-US" sz="2000" dirty="0"/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Jobbra nyíl 2"/>
          <p:cNvSpPr/>
          <p:nvPr/>
        </p:nvSpPr>
        <p:spPr>
          <a:xfrm>
            <a:off x="2773428" y="3136165"/>
            <a:ext cx="1103326" cy="226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Jobbra nyíl 6"/>
          <p:cNvSpPr/>
          <p:nvPr/>
        </p:nvSpPr>
        <p:spPr>
          <a:xfrm>
            <a:off x="7074081" y="3118377"/>
            <a:ext cx="1103326" cy="226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03" y="3530057"/>
            <a:ext cx="54292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az érték bázisa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30.1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104 “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Bázis</a:t>
            </a:r>
            <a:r>
              <a:rPr lang="en-US" sz="2000" b="1" i="1" dirty="0">
                <a:solidFill>
                  <a:srgbClr val="FF0000"/>
                </a:solidFill>
              </a:rPr>
              <a:t>”-</a:t>
            </a:r>
            <a:r>
              <a:rPr lang="en-US" sz="2000" b="1" i="1" dirty="0" err="1">
                <a:solidFill>
                  <a:srgbClr val="FF0000"/>
                </a:solidFill>
              </a:rPr>
              <a:t>sal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összhangban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értékbecslőnek</a:t>
            </a:r>
            <a:r>
              <a:rPr lang="en-US" sz="2000" b="1" i="1" dirty="0">
                <a:solidFill>
                  <a:srgbClr val="FF0000"/>
                </a:solidFill>
              </a:rPr>
              <a:t> meg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határoznia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alapját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alapjait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értékelésekor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 dirty="0"/>
          </a:p>
          <a:p>
            <a:r>
              <a:rPr lang="hu-HU" sz="2000" b="1" i="1" dirty="0"/>
              <a:t>- </a:t>
            </a:r>
            <a:r>
              <a:rPr lang="en-US" sz="2000" b="1" i="1" dirty="0" err="1"/>
              <a:t>Értékfajták</a:t>
            </a:r>
            <a:endParaRPr lang="hu-HU" sz="2000" b="1" i="1" dirty="0"/>
          </a:p>
          <a:p>
            <a:pPr marL="800100" lvl="1" indent="-342900">
              <a:buFontTx/>
              <a:buChar char="-"/>
            </a:pPr>
            <a:r>
              <a:rPr lang="hu-HU" sz="2000" dirty="0"/>
              <a:t>Piaci érték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Valós érték (IFRS)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Valós piaci érték (USA)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Piaci bérleti díj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Befektetési érték</a:t>
            </a:r>
          </a:p>
          <a:p>
            <a:pPr marL="800100" lvl="1" indent="-342900">
              <a:buFontTx/>
              <a:buChar char="-"/>
            </a:pPr>
            <a:r>
              <a:rPr lang="hu-HU" sz="2000" dirty="0" err="1"/>
              <a:t>Szinergikus</a:t>
            </a:r>
            <a:r>
              <a:rPr lang="hu-HU" sz="2000" dirty="0"/>
              <a:t> érték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Helyettesítési érték</a:t>
            </a:r>
          </a:p>
          <a:p>
            <a:pPr marL="800100" lvl="1" indent="-342900">
              <a:buFontTx/>
              <a:buChar char="-"/>
            </a:pPr>
            <a:r>
              <a:rPr lang="hu-HU" sz="2000" dirty="0" err="1"/>
              <a:t>Likvidációs</a:t>
            </a:r>
            <a:r>
              <a:rPr lang="hu-HU" sz="2000" dirty="0"/>
              <a:t> érték (?? )  IVS / Red </a:t>
            </a:r>
            <a:r>
              <a:rPr lang="hu-HU" sz="2000" dirty="0" err="1"/>
              <a:t>Book</a:t>
            </a:r>
            <a:endParaRPr lang="hu-HU" sz="2000" dirty="0"/>
          </a:p>
          <a:p>
            <a:pPr marL="800100" lvl="1" indent="-342900">
              <a:buFontTx/>
              <a:buChar char="-"/>
            </a:pPr>
            <a:r>
              <a:rPr lang="hu-HU" sz="2000" dirty="0"/>
              <a:t>...</a:t>
            </a:r>
            <a:r>
              <a:rPr lang="hu-HU" sz="2000" dirty="0" err="1"/>
              <a:t>stb</a:t>
            </a:r>
            <a:endParaRPr lang="hu-HU" sz="2000" dirty="0"/>
          </a:p>
          <a:p>
            <a:pPr lvl="1"/>
            <a:endParaRPr lang="hu-HU" sz="2000" dirty="0"/>
          </a:p>
          <a:p>
            <a:pPr lvl="1"/>
            <a:r>
              <a:rPr lang="hu-HU" sz="2000" dirty="0"/>
              <a:t>Alkalmazható a helyi szabályozásban előírt értékfajta. Ezeket megfelelően be kell mutatni</a:t>
            </a:r>
          </a:p>
          <a:p>
            <a:pPr lvl="1"/>
            <a:endParaRPr lang="hu-HU" sz="2000" dirty="0"/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01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az érték bázisa II.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30.1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104 “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Bázis</a:t>
            </a:r>
            <a:r>
              <a:rPr lang="en-US" sz="2000" b="1" i="1" dirty="0">
                <a:solidFill>
                  <a:srgbClr val="FF0000"/>
                </a:solidFill>
              </a:rPr>
              <a:t>”-</a:t>
            </a:r>
            <a:r>
              <a:rPr lang="en-US" sz="2000" b="1" i="1" dirty="0" err="1">
                <a:solidFill>
                  <a:srgbClr val="FF0000"/>
                </a:solidFill>
              </a:rPr>
              <a:t>sal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összhangban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értékbecslőnek</a:t>
            </a:r>
            <a:r>
              <a:rPr lang="en-US" sz="2000" b="1" i="1" dirty="0">
                <a:solidFill>
                  <a:srgbClr val="FF0000"/>
                </a:solidFill>
              </a:rPr>
              <a:t> meg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határoznia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alapját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alapjait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értékelésekor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 dirty="0"/>
          </a:p>
          <a:p>
            <a:r>
              <a:rPr lang="hu-HU" sz="2000" b="1" i="1" dirty="0"/>
              <a:t>- Premisszák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Legértékesebb és legjobb hasznosítás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Jelenlegi hasznosítás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Hagyományos felszámolás</a:t>
            </a:r>
          </a:p>
          <a:p>
            <a:pPr marL="800100" lvl="1" indent="-342900">
              <a:buFontTx/>
              <a:buChar char="-"/>
            </a:pPr>
            <a:r>
              <a:rPr lang="hu-HU" sz="2000" dirty="0"/>
              <a:t>Kényszerértékesítés</a:t>
            </a:r>
          </a:p>
          <a:p>
            <a:pPr lvl="1"/>
            <a:endParaRPr lang="hu-HU" sz="2000" dirty="0"/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endParaRPr lang="en-US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26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az érték bázisa III.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30.1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104 “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Bázis</a:t>
            </a:r>
            <a:r>
              <a:rPr lang="en-US" sz="2000" b="1" i="1" dirty="0">
                <a:solidFill>
                  <a:srgbClr val="FF0000"/>
                </a:solidFill>
              </a:rPr>
              <a:t>”-</a:t>
            </a:r>
            <a:r>
              <a:rPr lang="en-US" sz="2000" b="1" i="1" dirty="0" err="1">
                <a:solidFill>
                  <a:srgbClr val="FF0000"/>
                </a:solidFill>
              </a:rPr>
              <a:t>sal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összhangban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értékbecslőnek</a:t>
            </a:r>
            <a:r>
              <a:rPr lang="en-US" sz="2000" b="1" i="1" dirty="0">
                <a:solidFill>
                  <a:srgbClr val="FF0000"/>
                </a:solidFill>
              </a:rPr>
              <a:t> meg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határoznia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alapját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alapjait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értékelésekor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marL="342900" indent="-342900">
              <a:buFontTx/>
              <a:buChar char="-"/>
            </a:pPr>
            <a:r>
              <a:rPr lang="hu-HU" sz="2000" b="1" i="1" dirty="0"/>
              <a:t>Ha többféle érték szerepel, legyenek közös pontok </a:t>
            </a:r>
          </a:p>
          <a:p>
            <a:pPr marL="800100" lvl="1" indent="-342900">
              <a:buFontTx/>
              <a:buChar char="-"/>
            </a:pPr>
            <a:r>
              <a:rPr lang="hu-HU" sz="2000" i="1" dirty="0"/>
              <a:t>értékelés tárgya</a:t>
            </a:r>
          </a:p>
          <a:p>
            <a:pPr marL="800100" lvl="1" indent="-342900">
              <a:buFontTx/>
              <a:buChar char="-"/>
            </a:pPr>
            <a:r>
              <a:rPr lang="hu-HU" sz="2000" i="1" dirty="0"/>
              <a:t>résztvevők</a:t>
            </a:r>
          </a:p>
          <a:p>
            <a:pPr marL="800100" lvl="1" indent="-342900">
              <a:buFontTx/>
              <a:buChar char="-"/>
            </a:pPr>
            <a:r>
              <a:rPr lang="hu-HU" sz="2000" i="1" dirty="0"/>
              <a:t>fordulónap</a:t>
            </a:r>
          </a:p>
          <a:p>
            <a:pPr marL="342900" indent="-342900">
              <a:buFontTx/>
              <a:buChar char="-"/>
            </a:pPr>
            <a:r>
              <a:rPr lang="hu-HU" sz="2000" b="1" i="1" dirty="0"/>
              <a:t>Feltételezett tranzakció típusa</a:t>
            </a:r>
          </a:p>
          <a:p>
            <a:pPr marL="800100" lvl="1" indent="-342900">
              <a:buFontTx/>
              <a:buChar char="-"/>
            </a:pPr>
            <a:r>
              <a:rPr lang="hu-HU" sz="2000" i="1" dirty="0"/>
              <a:t>hipotetikus</a:t>
            </a:r>
          </a:p>
          <a:p>
            <a:pPr marL="800100" lvl="1" indent="-342900">
              <a:buFontTx/>
              <a:buChar char="-"/>
            </a:pPr>
            <a:r>
              <a:rPr lang="hu-HU" sz="2000" i="1" dirty="0"/>
              <a:t>tényleges tranzakció</a:t>
            </a:r>
          </a:p>
          <a:p>
            <a:pPr marL="800100" lvl="1" indent="-342900">
              <a:buFontTx/>
              <a:buChar char="-"/>
            </a:pPr>
            <a:r>
              <a:rPr lang="hu-HU" sz="2000" i="1" dirty="0"/>
              <a:t>vétel/eladás</a:t>
            </a:r>
          </a:p>
          <a:p>
            <a:pPr marL="800100" lvl="1" indent="-342900">
              <a:buFontTx/>
              <a:buChar char="-"/>
            </a:pPr>
            <a:r>
              <a:rPr lang="hu-HU" sz="2000" i="1" dirty="0"/>
              <a:t>speciális tranzakció</a:t>
            </a:r>
          </a:p>
          <a:p>
            <a:pPr marL="800100" lvl="1" indent="-342900">
              <a:buFontTx/>
              <a:buChar char="-"/>
            </a:pPr>
            <a:endParaRPr lang="hu-HU" sz="2000" b="1" i="1" dirty="0"/>
          </a:p>
          <a:p>
            <a:pPr marL="342900" indent="-342900">
              <a:buFontTx/>
              <a:buChar char="-"/>
            </a:pPr>
            <a:r>
              <a:rPr lang="hu-HU" sz="2000" b="1" i="1" dirty="0"/>
              <a:t>Fordulónap</a:t>
            </a:r>
          </a:p>
          <a:p>
            <a:pPr marL="342900" indent="-342900">
              <a:buFontTx/>
              <a:buChar char="-"/>
            </a:pPr>
            <a:r>
              <a:rPr lang="hu-HU" sz="2000" b="1" i="1" dirty="0"/>
              <a:t>Szereplők (hipotetikus, ismert felek, csoportok, korlátozottan ismert tulajdonságok)</a:t>
            </a:r>
          </a:p>
          <a:p>
            <a:pPr lvl="1"/>
            <a:endParaRPr lang="hu-HU" sz="2000" b="1" i="1" dirty="0"/>
          </a:p>
        </p:txBody>
      </p:sp>
    </p:spTree>
    <p:extLst>
      <p:ext uri="{BB962C8B-B14F-4D97-AF65-F5344CB8AC3E}">
        <p14:creationId xmlns:p14="http://schemas.microsoft.com/office/powerpoint/2010/main" val="258654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703346" y="662403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HOL KEZDŐDIK A GÉP? Hol ér véget az ingatlan?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4B80A29C-E303-452C-92E0-F4BA0AAD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6"/>
          <a:stretch/>
        </p:blipFill>
        <p:spPr>
          <a:xfrm>
            <a:off x="3464169" y="1011064"/>
            <a:ext cx="4577328" cy="50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az érték bázisa IV.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30.1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104 “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Bázis</a:t>
            </a:r>
            <a:r>
              <a:rPr lang="en-US" sz="2000" b="1" i="1" dirty="0">
                <a:solidFill>
                  <a:srgbClr val="FF0000"/>
                </a:solidFill>
              </a:rPr>
              <a:t>”-</a:t>
            </a:r>
            <a:r>
              <a:rPr lang="en-US" sz="2000" b="1" i="1" dirty="0" err="1">
                <a:solidFill>
                  <a:srgbClr val="FF0000"/>
                </a:solidFill>
              </a:rPr>
              <a:t>sal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összhangban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értékbecslőnek</a:t>
            </a:r>
            <a:r>
              <a:rPr lang="en-US" sz="2000" b="1" i="1" dirty="0">
                <a:solidFill>
                  <a:srgbClr val="FF0000"/>
                </a:solidFill>
              </a:rPr>
              <a:t> meg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határoznia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alapját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alapjait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értékelésekor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marL="342900" indent="-342900">
              <a:buFontTx/>
              <a:buChar char="-"/>
            </a:pPr>
            <a:r>
              <a:rPr lang="hu-HU" sz="2000" b="1" i="1" dirty="0"/>
              <a:t>Entitások (Eltérő értékesség a többi piaci szereplő számára)</a:t>
            </a:r>
          </a:p>
          <a:p>
            <a:pPr marL="342900" indent="-342900">
              <a:buFontTx/>
              <a:buChar char="-"/>
            </a:pPr>
            <a:endParaRPr lang="hu-HU" sz="2000" b="1" i="1" dirty="0"/>
          </a:p>
          <a:p>
            <a:pPr marL="342900" indent="-342900">
              <a:buFontTx/>
              <a:buChar char="-"/>
            </a:pPr>
            <a:r>
              <a:rPr lang="en-US" sz="2000" b="1" i="1" dirty="0" err="1"/>
              <a:t>Szinergiák</a:t>
            </a:r>
            <a:endParaRPr lang="hu-HU" sz="2000" b="1" i="1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b="1" i="1" dirty="0" err="1"/>
              <a:t>Feltételezések</a:t>
            </a:r>
            <a:r>
              <a:rPr lang="en-US" sz="2000" b="1" i="1" dirty="0"/>
              <a:t> </a:t>
            </a:r>
            <a:r>
              <a:rPr lang="en-US" sz="2000" b="1" i="1" dirty="0" err="1"/>
              <a:t>és</a:t>
            </a:r>
            <a:r>
              <a:rPr lang="en-US" sz="2000" b="1" i="1" dirty="0"/>
              <a:t> </a:t>
            </a:r>
            <a:r>
              <a:rPr lang="en-US" sz="2000" b="1" i="1" dirty="0" err="1"/>
              <a:t>speciális</a:t>
            </a:r>
            <a:r>
              <a:rPr lang="en-US" sz="2000" b="1" i="1" dirty="0"/>
              <a:t> </a:t>
            </a:r>
            <a:r>
              <a:rPr lang="en-US" sz="2000" b="1" i="1" dirty="0" err="1"/>
              <a:t>feltételezések</a:t>
            </a:r>
            <a:endParaRPr lang="hu-HU" sz="2000" b="1" i="1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b="1" i="1" dirty="0" err="1"/>
              <a:t>Tranzakciós</a:t>
            </a:r>
            <a:r>
              <a:rPr lang="en-US" sz="2000" b="1" i="1" dirty="0"/>
              <a:t> </a:t>
            </a:r>
            <a:r>
              <a:rPr lang="en-US" sz="2000" b="1" i="1" dirty="0" err="1"/>
              <a:t>költségek</a:t>
            </a:r>
            <a:r>
              <a:rPr lang="en-US" sz="2000" b="1" i="1" dirty="0"/>
              <a:t> (</a:t>
            </a:r>
            <a:r>
              <a:rPr lang="en-US" sz="2000" b="1" i="1" dirty="0" err="1"/>
              <a:t>nagyon</a:t>
            </a:r>
            <a:r>
              <a:rPr lang="en-US" sz="2000" b="1" i="1" dirty="0"/>
              <a:t> </a:t>
            </a:r>
            <a:r>
              <a:rPr lang="en-US" sz="2000" b="1" i="1" dirty="0" err="1"/>
              <a:t>fontos</a:t>
            </a:r>
            <a:r>
              <a:rPr lang="en-US" sz="2000" b="1" i="1" dirty="0"/>
              <a:t>, </a:t>
            </a:r>
            <a:r>
              <a:rPr lang="en-US" sz="2000" b="1" i="1" dirty="0" err="1"/>
              <a:t>sokszor</a:t>
            </a:r>
            <a:r>
              <a:rPr lang="en-US" sz="2000" b="1" i="1" dirty="0"/>
              <a:t> </a:t>
            </a:r>
            <a:r>
              <a:rPr lang="en-US" sz="2000" b="1" i="1" dirty="0" err="1"/>
              <a:t>megfeledkeznek</a:t>
            </a:r>
            <a:r>
              <a:rPr lang="en-US" sz="2000" b="1" i="1" dirty="0"/>
              <a:t> </a:t>
            </a:r>
            <a:r>
              <a:rPr lang="en-US" sz="2000" b="1" i="1" dirty="0" err="1"/>
              <a:t>róla</a:t>
            </a:r>
            <a:r>
              <a:rPr lang="en-US" sz="2000" b="1" i="1" dirty="0"/>
              <a:t>)</a:t>
            </a:r>
            <a:endParaRPr lang="hu-HU" sz="2000" b="1" i="1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671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az érték bázisa V.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30.1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104 “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Bázis</a:t>
            </a:r>
            <a:r>
              <a:rPr lang="en-US" sz="2000" b="1" i="1" dirty="0">
                <a:solidFill>
                  <a:srgbClr val="FF0000"/>
                </a:solidFill>
              </a:rPr>
              <a:t>”-</a:t>
            </a:r>
            <a:r>
              <a:rPr lang="en-US" sz="2000" b="1" i="1" dirty="0" err="1">
                <a:solidFill>
                  <a:srgbClr val="FF0000"/>
                </a:solidFill>
              </a:rPr>
              <a:t>sal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összhangban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értékbecslőnek</a:t>
            </a:r>
            <a:r>
              <a:rPr lang="en-US" sz="2000" b="1" i="1" dirty="0">
                <a:solidFill>
                  <a:srgbClr val="FF0000"/>
                </a:solidFill>
              </a:rPr>
              <a:t> meg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határoznia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alapját</a:t>
            </a:r>
            <a:r>
              <a:rPr lang="en-US" sz="2000" b="1" i="1" dirty="0">
                <a:solidFill>
                  <a:srgbClr val="FF0000"/>
                </a:solidFill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</a:rPr>
              <a:t>alapjait</a:t>
            </a:r>
            <a:r>
              <a:rPr lang="en-US" sz="2000" b="1" i="1" dirty="0">
                <a:solidFill>
                  <a:srgbClr val="FF0000"/>
                </a:solidFill>
              </a:rPr>
              <a:t>,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értékelésekor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  <a:p>
            <a:pPr marL="342900" indent="-342900">
              <a:buFontTx/>
              <a:buChar char="-"/>
            </a:pPr>
            <a:r>
              <a:rPr lang="hu-HU" sz="2000" b="1" i="1" dirty="0"/>
              <a:t>Az értékbecslőnek tisztában kell lennie az érvényes szabályozással</a:t>
            </a:r>
          </a:p>
          <a:p>
            <a:pPr marL="342900" indent="-342900">
              <a:buFontTx/>
              <a:buChar char="-"/>
            </a:pPr>
            <a:endParaRPr lang="hu-HU" sz="2000" b="1" i="1" dirty="0"/>
          </a:p>
          <a:p>
            <a:pPr marL="342900" indent="-342900">
              <a:buFontTx/>
              <a:buChar char="-"/>
            </a:pPr>
            <a:r>
              <a:rPr lang="hu-HU" sz="2000" b="1" i="1" dirty="0"/>
              <a:t>Az érték bázisát meg KELL választani</a:t>
            </a:r>
          </a:p>
          <a:p>
            <a:pPr marL="342900" indent="-342900">
              <a:buFontTx/>
              <a:buChar char="-"/>
            </a:pPr>
            <a:endParaRPr lang="hu-HU" sz="2000" b="1" i="1" dirty="0"/>
          </a:p>
          <a:p>
            <a:pPr marL="342900" indent="-342900">
              <a:buFontTx/>
              <a:buChar char="-"/>
            </a:pPr>
            <a:r>
              <a:rPr lang="hu-HU" sz="2000" b="1" i="1" dirty="0"/>
              <a:t>Ha a helyi szabályozás eltér az </a:t>
            </a:r>
            <a:r>
              <a:rPr lang="hu-HU" sz="2000" b="1" i="1" dirty="0" err="1"/>
              <a:t>IVS-től</a:t>
            </a:r>
            <a:r>
              <a:rPr lang="hu-HU" sz="2000" b="1" i="1" dirty="0"/>
              <a:t>, akkor az értékbecslő felelőssége, </a:t>
            </a:r>
          </a:p>
          <a:p>
            <a:pPr lvl="1"/>
            <a:r>
              <a:rPr lang="hu-HU" sz="2000" b="1" i="1" dirty="0"/>
              <a:t>hogy megfelelő alapot válasszon.</a:t>
            </a:r>
          </a:p>
          <a:p>
            <a:pPr marL="342900" indent="-342900">
              <a:buFontTx/>
              <a:buChar char="-"/>
            </a:pPr>
            <a:endParaRPr lang="hu-HU" sz="2000" b="1" i="1" dirty="0"/>
          </a:p>
          <a:p>
            <a:pPr marL="342900" indent="-342900">
              <a:buFontTx/>
              <a:buChar char="-"/>
            </a:pPr>
            <a:endParaRPr lang="hu-HU" sz="2000" b="1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40" y="2207538"/>
            <a:ext cx="827569" cy="35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az érték bázisa VI.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</a:rPr>
              <a:t>30.2. </a:t>
            </a:r>
            <a:r>
              <a:rPr lang="en-US" sz="2000" b="1" i="1" dirty="0" err="1">
                <a:solidFill>
                  <a:schemeClr val="accent1"/>
                </a:solidFill>
              </a:rPr>
              <a:t>Az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érték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megfelelő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alapjának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(Scope)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értékhez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kapcsolódó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megfelelő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feltételezéseknek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>
                <a:solidFill>
                  <a:srgbClr val="FF0000"/>
                </a:solidFill>
              </a:rPr>
              <a:t>a </a:t>
            </a:r>
            <a:r>
              <a:rPr lang="en-US" sz="2000" b="1" i="1" dirty="0" err="1">
                <a:solidFill>
                  <a:srgbClr val="FF0000"/>
                </a:solidFill>
              </a:rPr>
              <a:t>használata</a:t>
            </a:r>
            <a:r>
              <a:rPr lang="en-US" sz="2000" b="1" i="1" dirty="0">
                <a:solidFill>
                  <a:srgbClr val="FF0000"/>
                </a:solidFill>
              </a:rPr>
              <a:t> (</a:t>
            </a:r>
            <a:r>
              <a:rPr lang="en-US" sz="2000" b="1" i="1" dirty="0" err="1">
                <a:solidFill>
                  <a:srgbClr val="FF0000"/>
                </a:solidFill>
              </a:rPr>
              <a:t>lásd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IVS 104 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bázisa</a:t>
            </a:r>
            <a:r>
              <a:rPr lang="en-US" sz="2000" b="1" i="1" dirty="0">
                <a:solidFill>
                  <a:srgbClr val="FF0000"/>
                </a:solidFill>
              </a:rPr>
              <a:t>, 140-170. </a:t>
            </a:r>
            <a:r>
              <a:rPr lang="en-US" sz="2000" b="1" i="1" dirty="0" err="1">
                <a:solidFill>
                  <a:srgbClr val="FF0000"/>
                </a:solidFill>
              </a:rPr>
              <a:t>szakasz</a:t>
            </a:r>
            <a:r>
              <a:rPr lang="en-US" sz="2000" b="1" i="1" dirty="0">
                <a:solidFill>
                  <a:srgbClr val="FF0000"/>
                </a:solidFill>
              </a:rPr>
              <a:t>) </a:t>
            </a:r>
            <a:r>
              <a:rPr lang="en-US" sz="2000" b="1" i="1" dirty="0" err="1">
                <a:solidFill>
                  <a:srgbClr val="FF0000"/>
                </a:solidFill>
              </a:rPr>
              <a:t>különösen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fontos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értékelésekor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mivel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értékkülönbségeket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lehet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kifejezni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attól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függően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hogy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adott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gép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értékét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>
                <a:solidFill>
                  <a:schemeClr val="accent1"/>
                </a:solidFill>
              </a:rPr>
              <a:t>"</a:t>
            </a:r>
            <a:r>
              <a:rPr lang="en-US" sz="2000" b="1" i="1" dirty="0" err="1">
                <a:solidFill>
                  <a:schemeClr val="accent1"/>
                </a:solidFill>
              </a:rPr>
              <a:t>használatban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lévő</a:t>
            </a:r>
            <a:r>
              <a:rPr lang="en-US" sz="2000" b="1" i="1" dirty="0">
                <a:solidFill>
                  <a:schemeClr val="accent1"/>
                </a:solidFill>
              </a:rPr>
              <a:t>" </a:t>
            </a:r>
            <a:r>
              <a:rPr lang="en-US" sz="2000" b="1" i="1" dirty="0" err="1">
                <a:solidFill>
                  <a:srgbClr val="FF0000"/>
                </a:solidFill>
              </a:rPr>
              <a:t>előfeltétel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chemeClr val="accent1"/>
                </a:solidFill>
              </a:rPr>
              <a:t>rendezett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felszámolás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vagy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kényszerített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felszámolás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értékeljük</a:t>
            </a:r>
            <a:r>
              <a:rPr lang="en-US" sz="2000" b="1" i="1" dirty="0">
                <a:solidFill>
                  <a:srgbClr val="FF0000"/>
                </a:solidFill>
              </a:rPr>
              <a:t> (</a:t>
            </a:r>
            <a:r>
              <a:rPr lang="en-US" sz="2000" b="1" i="1" dirty="0" err="1">
                <a:solidFill>
                  <a:srgbClr val="FF0000"/>
                </a:solidFill>
              </a:rPr>
              <a:t>lásd</a:t>
            </a:r>
            <a:r>
              <a:rPr lang="en-US" sz="2000" b="1" i="1" dirty="0">
                <a:solidFill>
                  <a:srgbClr val="FF0000"/>
                </a:solidFill>
              </a:rPr>
              <a:t> IVS 104 </a:t>
            </a:r>
            <a:r>
              <a:rPr lang="en-US" sz="2000" b="1" i="1" dirty="0" err="1">
                <a:solidFill>
                  <a:srgbClr val="FF0000"/>
                </a:solidFill>
              </a:rPr>
              <a:t>értékalapok</a:t>
            </a:r>
            <a:r>
              <a:rPr lang="en-US" sz="2000" b="1" i="1" dirty="0">
                <a:solidFill>
                  <a:srgbClr val="FF0000"/>
                </a:solidFill>
              </a:rPr>
              <a:t>, 80.1. </a:t>
            </a:r>
            <a:r>
              <a:rPr lang="en-US" sz="2000" b="1" i="1" dirty="0" err="1">
                <a:solidFill>
                  <a:srgbClr val="FF0000"/>
                </a:solidFill>
              </a:rPr>
              <a:t>bekezdés</a:t>
            </a:r>
            <a:r>
              <a:rPr lang="en-US" sz="2000" b="1" i="1" dirty="0">
                <a:solidFill>
                  <a:srgbClr val="FF0000"/>
                </a:solidFill>
              </a:rPr>
              <a:t>). A </a:t>
            </a:r>
            <a:r>
              <a:rPr lang="en-US" sz="2000" b="1" i="1" dirty="0" err="1">
                <a:solidFill>
                  <a:srgbClr val="FF0000"/>
                </a:solidFill>
              </a:rPr>
              <a:t>legtöbb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gép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különösen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érzékeny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megállapítandó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különböző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premisszáira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r>
              <a:rPr lang="hu-HU" sz="2000" dirty="0"/>
              <a:t>Nem elég tehát leírni, hogy piaci érték és </a:t>
            </a:r>
            <a:r>
              <a:rPr lang="hu-HU" sz="2000" dirty="0" err="1"/>
              <a:t>likvidációs</a:t>
            </a:r>
            <a:r>
              <a:rPr lang="hu-HU" sz="2000" dirty="0"/>
              <a:t> érték!!!! Sokszor ha rákérdezünk sincs egyértelmű (vagy bármilyen) válasz, hogy ezen belül milyen premisszákkal, feltételezésekkel éljünk.</a:t>
            </a:r>
            <a:endParaRPr lang="en-US" sz="2000" dirty="0"/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3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az érték bázisa VII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30.3. A </a:t>
            </a:r>
            <a:r>
              <a:rPr lang="en-US" sz="2000" b="1" i="1" dirty="0" err="1">
                <a:solidFill>
                  <a:srgbClr val="FF0000"/>
                </a:solidFill>
              </a:rPr>
              <a:t>kényszerített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felszámolási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feltételekre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példa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amikor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az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eszközöket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egy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ingatlanból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egy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időhatáron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belül</a:t>
            </a:r>
            <a:r>
              <a:rPr lang="en-US" sz="2000" b="1" i="1" dirty="0">
                <a:solidFill>
                  <a:schemeClr val="accent1"/>
                </a:solidFill>
              </a:rPr>
              <a:t> el </a:t>
            </a:r>
            <a:r>
              <a:rPr lang="en-US" sz="2000" b="1" i="1" dirty="0" err="1">
                <a:solidFill>
                  <a:schemeClr val="accent1"/>
                </a:solidFill>
              </a:rPr>
              <a:t>kell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távolítani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ami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kizárja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megfelelő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marketinget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mert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ingatlan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bérbeadása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megszűnik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ilyen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körülményeknek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gyakorolt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hatását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alaposan</a:t>
            </a:r>
            <a:r>
              <a:rPr lang="en-US" sz="2000" b="1" i="1" dirty="0">
                <a:solidFill>
                  <a:srgbClr val="FF0000"/>
                </a:solidFill>
              </a:rPr>
              <a:t> meg </a:t>
            </a:r>
            <a:r>
              <a:rPr lang="en-US" sz="2000" b="1" i="1" dirty="0" err="1">
                <a:solidFill>
                  <a:srgbClr val="FF0000"/>
                </a:solidFill>
              </a:rPr>
              <a:t>kell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fontolni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A </a:t>
            </a:r>
            <a:r>
              <a:rPr lang="en-US" sz="2000" b="1" i="1" dirty="0" err="1">
                <a:solidFill>
                  <a:srgbClr val="FF0000"/>
                </a:solidFill>
              </a:rPr>
              <a:t>várhatóan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realizálható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értékekről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szóló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vélemény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készítése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során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az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értékesítés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bármilyen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alternatíváját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figyelembe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kell</a:t>
            </a:r>
            <a:r>
              <a:rPr lang="en-US" sz="2000" b="1" i="1" dirty="0">
                <a:solidFill>
                  <a:schemeClr val="accent1"/>
                </a:solidFill>
              </a:rPr>
              <a:t> </a:t>
            </a:r>
            <a:r>
              <a:rPr lang="en-US" sz="2000" b="1" i="1" dirty="0" err="1">
                <a:solidFill>
                  <a:schemeClr val="accent1"/>
                </a:solidFill>
              </a:rPr>
              <a:t>venni</a:t>
            </a:r>
            <a:r>
              <a:rPr lang="en-US" sz="2000" b="1" i="1" dirty="0">
                <a:solidFill>
                  <a:srgbClr val="FF0000"/>
                </a:solidFill>
              </a:rPr>
              <a:t>, mint </a:t>
            </a:r>
            <a:r>
              <a:rPr lang="en-US" sz="2000" b="1" i="1" dirty="0" err="1">
                <a:solidFill>
                  <a:srgbClr val="FF0000"/>
                </a:solidFill>
              </a:rPr>
              <a:t>például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praktikusságot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elemek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megsemmisítésének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másik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helyre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szállításának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költségét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rendelkezésre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álló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határidőn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belül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bármely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értékcsökkenést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mely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munkaterületről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való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elmozdulásából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ered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i="1" dirty="0"/>
          </a:p>
          <a:p>
            <a:endParaRPr lang="en-US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03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Értékbecslői módszerek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40. </a:t>
            </a:r>
            <a:r>
              <a:rPr lang="en-US" sz="2000" b="1" i="1" dirty="0" err="1">
                <a:solidFill>
                  <a:srgbClr val="FF0000"/>
                </a:solidFill>
              </a:rPr>
              <a:t>Értékbecslői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megközelítések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módszerek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b="1" i="1" dirty="0">
              <a:solidFill>
                <a:srgbClr val="FF0000"/>
              </a:solidFill>
            </a:endParaRPr>
          </a:p>
          <a:p>
            <a:r>
              <a:rPr lang="en-US" sz="2000" b="1" i="1" dirty="0">
                <a:solidFill>
                  <a:srgbClr val="FF0000"/>
                </a:solidFill>
              </a:rPr>
              <a:t>40.1. A IVS-ben </a:t>
            </a:r>
            <a:r>
              <a:rPr lang="en-US" sz="2000" b="1" i="1" dirty="0" err="1">
                <a:solidFill>
                  <a:srgbClr val="FF0000"/>
                </a:solidFill>
              </a:rPr>
              <a:t>leírt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három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fő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értékelési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megközelítés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alkalmazható</a:t>
            </a:r>
            <a:r>
              <a:rPr lang="en-US" sz="2000" b="1" i="1" dirty="0">
                <a:solidFill>
                  <a:srgbClr val="FF0000"/>
                </a:solidFill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esetében</a:t>
            </a:r>
            <a:r>
              <a:rPr lang="en-US" sz="2000" b="1" i="1" dirty="0">
                <a:solidFill>
                  <a:srgbClr val="FF0000"/>
                </a:solidFill>
              </a:rPr>
              <a:t> is, </a:t>
            </a:r>
            <a:r>
              <a:rPr lang="en-US" sz="2000" b="1" i="1" dirty="0" err="1">
                <a:solidFill>
                  <a:srgbClr val="FF0000"/>
                </a:solidFill>
              </a:rPr>
              <a:t>függően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eszközök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jellegétől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elérhető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információktól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az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értékbecslés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körülményeitől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17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Cost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to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capacity</a:t>
            </a:r>
            <a:endParaRPr lang="hu-HU" sz="3200" b="1" cap="all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70.4. A Cost-to-Capacity </a:t>
            </a:r>
            <a:r>
              <a:rPr lang="en-US" b="1" i="1" dirty="0" err="1">
                <a:solidFill>
                  <a:srgbClr val="FF0000"/>
                </a:solidFill>
              </a:rPr>
              <a:t>módszer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szerint</a:t>
            </a:r>
            <a:r>
              <a:rPr lang="en-US" b="1" i="1" dirty="0">
                <a:solidFill>
                  <a:srgbClr val="FF0000"/>
                </a:solidFill>
              </a:rPr>
              <a:t> a </a:t>
            </a:r>
            <a:r>
              <a:rPr lang="en-US" b="1" i="1" dirty="0" err="1">
                <a:solidFill>
                  <a:srgbClr val="FF0000"/>
                </a:solidFill>
              </a:rPr>
              <a:t>tényleges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vagy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előírt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kapacitással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rendelkező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eszköz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helyettesítési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értékét</a:t>
            </a:r>
            <a:r>
              <a:rPr lang="en-US" b="1" i="1" dirty="0">
                <a:solidFill>
                  <a:srgbClr val="FF0000"/>
                </a:solidFill>
              </a:rPr>
              <a:t>  </a:t>
            </a:r>
            <a:r>
              <a:rPr lang="en-US" b="1" i="1" dirty="0" err="1">
                <a:solidFill>
                  <a:srgbClr val="FF0000"/>
                </a:solidFill>
              </a:rPr>
              <a:t>egy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hasonló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más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kapacitású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eszköz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költségére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való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hivatkozással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határozhatjuk</a:t>
            </a:r>
            <a:r>
              <a:rPr lang="en-US" b="1" i="1" dirty="0">
                <a:solidFill>
                  <a:srgbClr val="FF0000"/>
                </a:solidFill>
              </a:rPr>
              <a:t> meg.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70.5. A cost-to-capacity </a:t>
            </a:r>
            <a:r>
              <a:rPr lang="en-US" b="1" i="1" dirty="0" err="1">
                <a:solidFill>
                  <a:srgbClr val="FF0000"/>
                </a:solidFill>
              </a:rPr>
              <a:t>módszert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általában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kétféle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módon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használják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</a:endParaRPr>
          </a:p>
          <a:p>
            <a:endParaRPr lang="hu-HU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 a) </a:t>
            </a:r>
            <a:r>
              <a:rPr lang="en-US" b="1" i="1" dirty="0" err="1">
                <a:solidFill>
                  <a:srgbClr val="FF0000"/>
                </a:solidFill>
              </a:rPr>
              <a:t>egy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vagy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több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ismert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kapacitású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eszköz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helyettesítési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értékének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becslése</a:t>
            </a:r>
            <a:r>
              <a:rPr lang="en-US" b="1" i="1" dirty="0">
                <a:solidFill>
                  <a:srgbClr val="FF0000"/>
                </a:solidFill>
              </a:rPr>
              <a:t>, ha </a:t>
            </a:r>
            <a:r>
              <a:rPr lang="en-US" b="1" i="1" dirty="0" err="1">
                <a:solidFill>
                  <a:srgbClr val="FF0000"/>
                </a:solidFill>
              </a:rPr>
              <a:t>egy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vagy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több</a:t>
            </a:r>
            <a:r>
              <a:rPr lang="en-US" b="1" i="1" dirty="0">
                <a:solidFill>
                  <a:srgbClr val="FF0000"/>
                </a:solidFill>
              </a:rPr>
              <a:t> - </a:t>
            </a:r>
            <a:r>
              <a:rPr lang="en-US" b="1" i="1" dirty="0" err="1">
                <a:solidFill>
                  <a:srgbClr val="FF0000"/>
                </a:solidFill>
              </a:rPr>
              <a:t>más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kapacitású</a:t>
            </a:r>
            <a:r>
              <a:rPr lang="en-US" b="1" i="1" dirty="0">
                <a:solidFill>
                  <a:srgbClr val="FF0000"/>
                </a:solidFill>
              </a:rPr>
              <a:t> – </a:t>
            </a:r>
            <a:r>
              <a:rPr lang="en-US" b="1" i="1" dirty="0" err="1">
                <a:solidFill>
                  <a:srgbClr val="FF0000"/>
                </a:solidFill>
              </a:rPr>
              <a:t>eszköz</a:t>
            </a:r>
            <a:r>
              <a:rPr lang="en-US" b="1" i="1" dirty="0">
                <a:solidFill>
                  <a:srgbClr val="FF0000"/>
                </a:solidFill>
              </a:rPr>
              <a:t>(</a:t>
            </a:r>
            <a:r>
              <a:rPr lang="en-US" b="1" i="1" dirty="0" err="1">
                <a:solidFill>
                  <a:srgbClr val="FF0000"/>
                </a:solidFill>
              </a:rPr>
              <a:t>ök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i="1" dirty="0" err="1">
                <a:solidFill>
                  <a:srgbClr val="FF0000"/>
                </a:solidFill>
              </a:rPr>
              <a:t>helyettesítési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értékei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ismertek</a:t>
            </a:r>
            <a:r>
              <a:rPr lang="en-US" b="1" i="1" dirty="0">
                <a:solidFill>
                  <a:srgbClr val="FF0000"/>
                </a:solidFill>
              </a:rPr>
              <a:t> (</a:t>
            </a:r>
            <a:r>
              <a:rPr lang="en-US" b="1" i="1" dirty="0" err="1">
                <a:solidFill>
                  <a:srgbClr val="FF0000"/>
                </a:solidFill>
              </a:rPr>
              <a:t>például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amikor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két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adott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kapacitású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tárgyi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eszköz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vagy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több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ismert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költségen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beszerezhető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eszközzel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helyettesíthető</a:t>
            </a:r>
            <a:r>
              <a:rPr lang="en-US" b="1" i="1" dirty="0">
                <a:solidFill>
                  <a:srgbClr val="FF0000"/>
                </a:solidFill>
              </a:rPr>
              <a:t>), </a:t>
            </a:r>
            <a:r>
              <a:rPr lang="en-US" b="1" i="1" dirty="0" err="1">
                <a:solidFill>
                  <a:srgbClr val="FF0000"/>
                </a:solidFill>
              </a:rPr>
              <a:t>vagy</a:t>
            </a:r>
            <a:endParaRPr lang="hu-HU" dirty="0">
              <a:solidFill>
                <a:srgbClr val="FF0000"/>
              </a:solidFill>
            </a:endParaRPr>
          </a:p>
          <a:p>
            <a:endParaRPr lang="hu-HU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 b) </a:t>
            </a:r>
            <a:r>
              <a:rPr lang="en-US" b="1" i="1" dirty="0" err="1">
                <a:solidFill>
                  <a:srgbClr val="FF0000"/>
                </a:solidFill>
              </a:rPr>
              <a:t>egy</a:t>
            </a:r>
            <a:r>
              <a:rPr lang="en-US" b="1" i="1" dirty="0">
                <a:solidFill>
                  <a:srgbClr val="FF0000"/>
                </a:solidFill>
              </a:rPr>
              <a:t> modern – </a:t>
            </a:r>
            <a:r>
              <a:rPr lang="en-US" b="1" i="1" dirty="0" err="1">
                <a:solidFill>
                  <a:srgbClr val="FF0000"/>
                </a:solidFill>
              </a:rPr>
              <a:t>az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előrelátható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igényeket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kielégíteni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képes</a:t>
            </a:r>
            <a:r>
              <a:rPr lang="en-US" b="1" i="1" dirty="0">
                <a:solidFill>
                  <a:srgbClr val="FF0000"/>
                </a:solidFill>
              </a:rPr>
              <a:t> – </a:t>
            </a:r>
            <a:r>
              <a:rPr lang="en-US" b="1" i="1" dirty="0" err="1">
                <a:solidFill>
                  <a:srgbClr val="FF0000"/>
                </a:solidFill>
              </a:rPr>
              <a:t>eszköz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helyettesítési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értékének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becslésével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ahol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az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értékelt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eszköznek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többletkapacitása</a:t>
            </a:r>
            <a:r>
              <a:rPr lang="en-US" b="1" i="1" dirty="0">
                <a:solidFill>
                  <a:srgbClr val="FF0000"/>
                </a:solidFill>
              </a:rPr>
              <a:t> van (</a:t>
            </a:r>
            <a:r>
              <a:rPr lang="en-US" b="1" i="1" dirty="0" err="1">
                <a:solidFill>
                  <a:srgbClr val="FF0000"/>
                </a:solidFill>
              </a:rPr>
              <a:t>mely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esetben</a:t>
            </a:r>
            <a:r>
              <a:rPr lang="en-US" b="1" i="1" dirty="0">
                <a:solidFill>
                  <a:srgbClr val="FF0000"/>
                </a:solidFill>
              </a:rPr>
              <a:t> a </a:t>
            </a:r>
            <a:r>
              <a:rPr lang="en-US" b="1" i="1" dirty="0" err="1">
                <a:solidFill>
                  <a:srgbClr val="FF0000"/>
                </a:solidFill>
              </a:rPr>
              <a:t>kihasználatlanságból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fakadó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hátrány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számszerűsíthető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és</a:t>
            </a:r>
            <a:r>
              <a:rPr lang="en-US" b="1" i="1" dirty="0">
                <a:solidFill>
                  <a:srgbClr val="FF0000"/>
                </a:solidFill>
              </a:rPr>
              <a:t> a </a:t>
            </a:r>
            <a:r>
              <a:rPr lang="en-US" b="1" i="1" dirty="0" err="1">
                <a:solidFill>
                  <a:srgbClr val="FF0000"/>
                </a:solidFill>
              </a:rPr>
              <a:t>gazdasági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értékcsökkenés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részeként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alkalmazható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62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Cost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to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capacity</a:t>
            </a: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>
                <a:extLst>
                  <a:ext uri="{FF2B5EF4-FFF2-40B4-BE49-F238E27FC236}">
                    <a16:creationId xmlns="" xmlns:a16="http://schemas.microsoft.com/office/drawing/2014/main" id="{FAF368B7-2770-4048-BFF0-AA56C3AB2695}"/>
                  </a:ext>
                </a:extLst>
              </p:cNvPr>
              <p:cNvSpPr/>
              <p:nvPr/>
            </p:nvSpPr>
            <p:spPr>
              <a:xfrm>
                <a:off x="566786" y="1359238"/>
                <a:ext cx="11049000" cy="406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70.6.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Ezt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az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módszert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csak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ellenőrző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módszerként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lehet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használni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hacsak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nincs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ugyanolyan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tervezett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kapacitású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ugyanazon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földrajzi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területen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belül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található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összehasonlító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gép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.</a:t>
                </a:r>
                <a:endParaRPr lang="hu-HU" dirty="0">
                  <a:solidFill>
                    <a:srgbClr val="FF0000"/>
                  </a:solidFill>
                </a:endParaRPr>
              </a:p>
              <a:p>
                <a:endParaRPr lang="hu-HU" b="1" i="1" dirty="0">
                  <a:solidFill>
                    <a:srgbClr val="FF0000"/>
                  </a:solidFill>
                </a:endParaRPr>
              </a:p>
              <a:p>
                <a:r>
                  <a:rPr lang="en-US" b="1" i="1" dirty="0">
                    <a:solidFill>
                      <a:srgbClr val="FF0000"/>
                    </a:solidFill>
                  </a:rPr>
                  <a:t>70.7. Meg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kell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jegyezni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hogy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a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költség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és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a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kapacitás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közötti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kapcsolat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gyakran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nem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lineáris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,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így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az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exponenciális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kiigazítás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valamilyen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formájára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szükség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FF0000"/>
                    </a:solidFill>
                  </a:rPr>
                  <a:t>lehet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.</a:t>
                </a:r>
                <a:endParaRPr lang="hu-HU" b="1" i="1" dirty="0">
                  <a:solidFill>
                    <a:srgbClr val="FF0000"/>
                  </a:solidFill>
                </a:endParaRPr>
              </a:p>
              <a:p>
                <a:endParaRPr lang="hu-H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  <m:r>
                                    <a:rPr lang="hu-HU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hu-HU" dirty="0"/>
              </a:p>
              <a:p>
                <a:endParaRPr lang="hu-HU" dirty="0"/>
              </a:p>
              <a:p>
                <a:r>
                  <a:rPr lang="hu-HU" dirty="0"/>
                  <a:t>x mértéke egy átlagos gépnél (fröccsöntő gép, gyártósor, </a:t>
                </a:r>
                <a:r>
                  <a:rPr lang="hu-HU" dirty="0" err="1"/>
                  <a:t>stb</a:t>
                </a:r>
                <a:r>
                  <a:rPr lang="hu-HU" dirty="0"/>
                  <a:t>) </a:t>
                </a:r>
                <a:r>
                  <a:rPr lang="hu-HU" b="1" dirty="0"/>
                  <a:t>általában</a:t>
                </a:r>
                <a:r>
                  <a:rPr lang="hu-HU" dirty="0"/>
                  <a:t> 0,7-0,9 közötti szám, de extrém nagy méreteknél, ez átválthat 1-re (lineáris), vagy </a:t>
                </a:r>
                <a:r>
                  <a:rPr lang="hu-HU" dirty="0" err="1"/>
                  <a:t>afölé</a:t>
                </a:r>
                <a:r>
                  <a:rPr lang="hu-HU" dirty="0"/>
                  <a:t>. Bizonyos géptípusok kilóghatnak ebből a tartományból. Pl. tartályok, egyes kazántípusok inkább 1 körül mozognak. Ha az értékelt gép kapacitása eltér az új gépétől, illik több eltérő kapacitásra árajánlatot begyűjteni, hogy a hatványkitevő mértékét becsülni tudjuk.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2" name="Téglalap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F368B7-2770-4048-BFF0-AA56C3AB2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6" y="1359238"/>
                <a:ext cx="11049000" cy="4066883"/>
              </a:xfrm>
              <a:prstGeom prst="rect">
                <a:avLst/>
              </a:prstGeom>
              <a:blipFill rotWithShape="0">
                <a:blip r:embed="rId4"/>
                <a:stretch>
                  <a:fillRect l="-497" t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1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894113" y="21034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Veszélyes üzem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21045B1D-2435-4032-A191-83AEF4CE2012}"/>
              </a:ext>
            </a:extLst>
          </p:cNvPr>
          <p:cNvSpPr/>
          <p:nvPr/>
        </p:nvSpPr>
        <p:spPr>
          <a:xfrm>
            <a:off x="628628" y="1566180"/>
            <a:ext cx="110490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465" y="1769697"/>
            <a:ext cx="3895725" cy="19907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24095"/>
          <a:stretch/>
        </p:blipFill>
        <p:spPr>
          <a:xfrm>
            <a:off x="10906952" y="3771411"/>
            <a:ext cx="1160585" cy="218049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9" y="651037"/>
            <a:ext cx="3099383" cy="192027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99" y="4416180"/>
            <a:ext cx="2302533" cy="231023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6" t="16068" r="4732" b="23504"/>
          <a:stretch/>
        </p:blipFill>
        <p:spPr>
          <a:xfrm>
            <a:off x="252864" y="4667609"/>
            <a:ext cx="2764519" cy="213841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36" y="857469"/>
            <a:ext cx="2871851" cy="21538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1" b="6384"/>
          <a:stretch/>
        </p:blipFill>
        <p:spPr>
          <a:xfrm>
            <a:off x="35125" y="2738884"/>
            <a:ext cx="1742231" cy="176114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 r="26277"/>
          <a:stretch/>
        </p:blipFill>
        <p:spPr>
          <a:xfrm>
            <a:off x="6897899" y="3058769"/>
            <a:ext cx="1494571" cy="35755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75" y="213890"/>
            <a:ext cx="1508395" cy="150839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74" y="5212574"/>
            <a:ext cx="1778000" cy="151384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t="1475" r="26838" b="-1475"/>
          <a:stretch/>
        </p:blipFill>
        <p:spPr>
          <a:xfrm>
            <a:off x="3585701" y="926947"/>
            <a:ext cx="1301262" cy="159067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364" y="3030729"/>
            <a:ext cx="2991950" cy="2241075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18497" r="10762" b="14687"/>
          <a:stretch/>
        </p:blipFill>
        <p:spPr>
          <a:xfrm>
            <a:off x="1944570" y="2669442"/>
            <a:ext cx="2010507" cy="17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IVS 300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106567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IVS 300/10.1 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Általános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Standardok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alapelvei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alkalmazandók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gépek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berendezések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értékbecslésekor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Az IVS 300 standard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csak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módosításokat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kiegészítő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elveket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vagy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speciális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példákat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tartalmaz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arról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hogyan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alkalmazzuk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Általános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Standardokat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vonatkozó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esetekben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443BD109-454C-49DA-B8A6-9B67A983BE66}"/>
              </a:ext>
            </a:extLst>
          </p:cNvPr>
          <p:cNvSpPr/>
          <p:nvPr/>
        </p:nvSpPr>
        <p:spPr>
          <a:xfrm>
            <a:off x="837124" y="2748396"/>
            <a:ext cx="95435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hu-H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Magyar </a:t>
            </a:r>
            <a:r>
              <a:rPr lang="hu-H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Gépértékelő Szövetség</a:t>
            </a:r>
            <a:r>
              <a:rPr lang="hu-H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szükségessége</a:t>
            </a:r>
            <a:r>
              <a:rPr lang="hu-H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marL="1028700" lvl="1" indent="-571500">
              <a:buFontTx/>
              <a:buChar char="-"/>
            </a:pPr>
            <a:r>
              <a:rPr lang="hu-H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Hazai ajánlások, </a:t>
            </a:r>
          </a:p>
          <a:p>
            <a:pPr marL="1028700" lvl="1" indent="-571500">
              <a:buFontTx/>
              <a:buChar char="-"/>
            </a:pPr>
            <a:r>
              <a:rPr lang="hu-H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Ellenőrző szervezet</a:t>
            </a:r>
          </a:p>
          <a:p>
            <a:pPr marL="1028700" lvl="1" indent="-571500">
              <a:buFontTx/>
              <a:buChar char="-"/>
            </a:pPr>
            <a:r>
              <a:rPr lang="hu-H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Garancia a minőségre</a:t>
            </a:r>
          </a:p>
          <a:p>
            <a:pPr marL="1028700" lvl="1" indent="-571500">
              <a:buFontTx/>
              <a:buChar char="-"/>
            </a:pPr>
            <a:endParaRPr lang="hu-H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/>
            <a:r>
              <a:rPr lang="hu-HU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</a:t>
            </a:r>
            <a:r>
              <a:rPr lang="hu-H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Gépértékelő szövetség</a:t>
            </a:r>
            <a:endParaRPr lang="hu-H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68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68604" y="1105764"/>
            <a:ext cx="9144000" cy="3265513"/>
          </a:xfrm>
        </p:spPr>
        <p:txBody>
          <a:bodyPr>
            <a:normAutofit/>
          </a:bodyPr>
          <a:lstStyle/>
          <a:p>
            <a:r>
              <a:rPr lang="hu-HU" sz="4200" dirty="0"/>
              <a:t>Marcin László, MRICS, </a:t>
            </a:r>
            <a:r>
              <a:rPr lang="hu-HU" sz="4200" dirty="0" smtClean="0"/>
              <a:t>ASA</a:t>
            </a:r>
          </a:p>
          <a:p>
            <a:endParaRPr lang="hu-HU" sz="4200" dirty="0" smtClean="0"/>
          </a:p>
          <a:p>
            <a:r>
              <a:rPr lang="hu-HU" sz="2100" dirty="0" smtClean="0"/>
              <a:t>Ingatlan-, és gépértékelő</a:t>
            </a:r>
            <a:endParaRPr lang="hu-HU" sz="2100" dirty="0"/>
          </a:p>
          <a:p>
            <a:r>
              <a:rPr lang="hu-HU" sz="2100" dirty="0" err="1"/>
              <a:t>Accredited</a:t>
            </a:r>
            <a:r>
              <a:rPr lang="hu-HU" sz="2100" dirty="0"/>
              <a:t> </a:t>
            </a:r>
            <a:r>
              <a:rPr lang="hu-HU" sz="2100" dirty="0" err="1"/>
              <a:t>Senior</a:t>
            </a:r>
            <a:r>
              <a:rPr lang="hu-HU" sz="2100" dirty="0"/>
              <a:t> </a:t>
            </a:r>
            <a:r>
              <a:rPr lang="hu-HU" sz="2100" dirty="0" err="1"/>
              <a:t>Appraiser</a:t>
            </a:r>
            <a:r>
              <a:rPr lang="hu-HU" sz="2100" dirty="0"/>
              <a:t> – </a:t>
            </a:r>
            <a:r>
              <a:rPr lang="hu-HU" sz="2100" dirty="0" err="1"/>
              <a:t>Machinery</a:t>
            </a:r>
            <a:r>
              <a:rPr lang="hu-HU" sz="2100" dirty="0"/>
              <a:t> &amp; </a:t>
            </a:r>
            <a:r>
              <a:rPr lang="hu-HU" sz="2100" dirty="0" err="1"/>
              <a:t>Technical</a:t>
            </a:r>
            <a:r>
              <a:rPr lang="hu-HU" sz="2100" dirty="0"/>
              <a:t> </a:t>
            </a:r>
            <a:r>
              <a:rPr lang="hu-HU" sz="2100" dirty="0" err="1"/>
              <a:t>Specialties</a:t>
            </a:r>
            <a:r>
              <a:rPr lang="hu-HU" sz="2100" dirty="0"/>
              <a:t> (MTS</a:t>
            </a:r>
            <a:r>
              <a:rPr lang="hu-HU" sz="2100" dirty="0" smtClean="0"/>
              <a:t>)</a:t>
            </a:r>
          </a:p>
          <a:p>
            <a:endParaRPr lang="hu-HU" sz="2100" dirty="0"/>
          </a:p>
          <a:p>
            <a:r>
              <a:rPr lang="hu-HU" sz="2000" dirty="0" smtClean="0"/>
              <a:t>email: Laszlo.Marcin@hu.gt.com</a:t>
            </a:r>
            <a:endParaRPr lang="en-US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574" y="6046538"/>
            <a:ext cx="2599426" cy="811461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="" xmlns:a16="http://schemas.microsoft.com/office/drawing/2014/main" id="{58A3996A-B0F2-488A-AC35-DDEBBAD8B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2" b="32821"/>
          <a:stretch/>
        </p:blipFill>
        <p:spPr>
          <a:xfrm>
            <a:off x="3634207" y="4792326"/>
            <a:ext cx="2176872" cy="89049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="" xmlns:a16="http://schemas.microsoft.com/office/drawing/2014/main" id="{2F04EE9B-4221-414A-93B7-F3882A0570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1" b="28579"/>
          <a:stretch/>
        </p:blipFill>
        <p:spPr>
          <a:xfrm>
            <a:off x="6380923" y="4860177"/>
            <a:ext cx="2027583" cy="8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MI A GÉP/BERENDEZÉS?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387519"/>
            <a:ext cx="11049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</a:t>
            </a:r>
            <a:r>
              <a:rPr lang="en-US" sz="2000" dirty="0" err="1"/>
              <a:t>gépek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berendezések</a:t>
            </a:r>
            <a:r>
              <a:rPr lang="en-US" sz="2000" dirty="0"/>
              <a:t> </a:t>
            </a:r>
            <a:r>
              <a:rPr lang="en-US" sz="2000" dirty="0" err="1"/>
              <a:t>egyfajta</a:t>
            </a:r>
            <a:r>
              <a:rPr lang="en-US" sz="2000" dirty="0"/>
              <a:t> </a:t>
            </a:r>
            <a:r>
              <a:rPr lang="en-US" sz="2000" dirty="0" err="1"/>
              <a:t>ingóságok</a:t>
            </a:r>
            <a:r>
              <a:rPr lang="en-US" sz="2000" dirty="0"/>
              <a:t>, </a:t>
            </a:r>
            <a:r>
              <a:rPr lang="en-US" sz="2000" dirty="0" err="1"/>
              <a:t>melyek</a:t>
            </a:r>
            <a:r>
              <a:rPr lang="en-US" sz="2000" dirty="0"/>
              <a:t> a </a:t>
            </a:r>
            <a:r>
              <a:rPr lang="en-US" sz="2000" dirty="0" err="1"/>
              <a:t>római</a:t>
            </a:r>
            <a:r>
              <a:rPr lang="en-US" sz="2000" dirty="0"/>
              <a:t> </a:t>
            </a:r>
            <a:r>
              <a:rPr lang="en-US" sz="2000" dirty="0" err="1"/>
              <a:t>jogban</a:t>
            </a:r>
            <a:r>
              <a:rPr lang="en-US" sz="2000" dirty="0"/>
              <a:t> </a:t>
            </a:r>
            <a:r>
              <a:rPr lang="en-US" sz="2000" dirty="0" err="1"/>
              <a:t>kerültek</a:t>
            </a:r>
            <a:r>
              <a:rPr lang="en-US" sz="2000" dirty="0"/>
              <a:t> </a:t>
            </a:r>
            <a:r>
              <a:rPr lang="en-US" sz="2000" dirty="0" err="1"/>
              <a:t>először</a:t>
            </a:r>
            <a:r>
              <a:rPr lang="en-US" sz="2000" dirty="0"/>
              <a:t> </a:t>
            </a:r>
            <a:r>
              <a:rPr lang="en-US" sz="2000" dirty="0" err="1"/>
              <a:t>hivatalosan</a:t>
            </a:r>
            <a:r>
              <a:rPr lang="en-US" sz="2000" dirty="0"/>
              <a:t> is </a:t>
            </a:r>
            <a:r>
              <a:rPr lang="en-US" sz="2000" dirty="0" err="1"/>
              <a:t>elkülönítésre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ingatlanoktól</a:t>
            </a:r>
            <a:r>
              <a:rPr lang="en-US" sz="2000" dirty="0"/>
              <a:t> (res mobiles / res immobilizes). A középkorban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ingatlant</a:t>
            </a:r>
            <a:r>
              <a:rPr lang="en-US" sz="2000" dirty="0"/>
              <a:t> </a:t>
            </a:r>
            <a:r>
              <a:rPr lang="en-US" sz="2000" dirty="0" err="1"/>
              <a:t>különös</a:t>
            </a:r>
            <a:r>
              <a:rPr lang="en-US" sz="2000" dirty="0"/>
              <a:t> </a:t>
            </a:r>
            <a:r>
              <a:rPr lang="en-US" sz="2000" dirty="0" err="1"/>
              <a:t>szabályozás</a:t>
            </a:r>
            <a:r>
              <a:rPr lang="en-US" sz="2000" dirty="0"/>
              <a:t> </a:t>
            </a:r>
            <a:r>
              <a:rPr lang="en-US" sz="2000" dirty="0" err="1"/>
              <a:t>alá</a:t>
            </a:r>
            <a:r>
              <a:rPr lang="en-US" sz="2000" dirty="0"/>
              <a:t> </a:t>
            </a:r>
            <a:r>
              <a:rPr lang="en-US" sz="2000" dirty="0" err="1"/>
              <a:t>vonták</a:t>
            </a:r>
            <a:r>
              <a:rPr lang="en-US" sz="2000" dirty="0"/>
              <a:t>, </a:t>
            </a:r>
            <a:r>
              <a:rPr lang="en-US" sz="2000" dirty="0" err="1"/>
              <a:t>míg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ingók</a:t>
            </a:r>
            <a:r>
              <a:rPr lang="en-US" sz="2000" dirty="0"/>
              <a:t> </a:t>
            </a:r>
            <a:r>
              <a:rPr lang="en-US" sz="2000" b="1" dirty="0" err="1"/>
              <a:t>kisebb</a:t>
            </a:r>
            <a:r>
              <a:rPr lang="en-US" sz="2000" b="1" dirty="0"/>
              <a:t> </a:t>
            </a:r>
            <a:r>
              <a:rPr lang="en-US" sz="2000" b="1" dirty="0" err="1"/>
              <a:t>gazdasági</a:t>
            </a:r>
            <a:r>
              <a:rPr lang="en-US" sz="2000" b="1" dirty="0"/>
              <a:t> </a:t>
            </a:r>
            <a:r>
              <a:rPr lang="en-US" sz="2000" b="1" dirty="0" err="1"/>
              <a:t>jelentőségük</a:t>
            </a:r>
            <a:r>
              <a:rPr lang="en-US" sz="2000" b="1" dirty="0"/>
              <a:t> </a:t>
            </a:r>
            <a:r>
              <a:rPr lang="en-US" sz="2000" b="1" dirty="0" err="1"/>
              <a:t>miatt</a:t>
            </a:r>
            <a:r>
              <a:rPr lang="en-US" sz="2000" b="1" dirty="0"/>
              <a:t> </a:t>
            </a:r>
            <a:r>
              <a:rPr lang="en-US" sz="2000" b="1" dirty="0" err="1"/>
              <a:t>háttérbe</a:t>
            </a:r>
            <a:r>
              <a:rPr lang="en-US" sz="2000" b="1" dirty="0"/>
              <a:t> </a:t>
            </a:r>
            <a:r>
              <a:rPr lang="en-US" sz="2000" b="1" dirty="0" err="1"/>
              <a:t>szorultak</a:t>
            </a:r>
            <a:r>
              <a:rPr lang="en-US" sz="2000" dirty="0"/>
              <a:t>, </a:t>
            </a:r>
            <a:r>
              <a:rPr lang="en-US" sz="2000" dirty="0" err="1"/>
              <a:t>ennek</a:t>
            </a:r>
            <a:r>
              <a:rPr lang="en-US" sz="2000" dirty="0"/>
              <a:t> </a:t>
            </a:r>
            <a:r>
              <a:rPr lang="en-US" sz="2000" dirty="0" err="1"/>
              <a:t>oka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a föld - mint a </a:t>
            </a:r>
            <a:r>
              <a:rPr lang="en-US" sz="2000" dirty="0" err="1"/>
              <a:t>legfontosabb</a:t>
            </a:r>
            <a:r>
              <a:rPr lang="en-US" sz="2000" dirty="0"/>
              <a:t> </a:t>
            </a:r>
            <a:r>
              <a:rPr lang="en-US" sz="2000" dirty="0" err="1"/>
              <a:t>termelési</a:t>
            </a:r>
            <a:r>
              <a:rPr lang="en-US" sz="2000" dirty="0"/>
              <a:t> </a:t>
            </a:r>
            <a:r>
              <a:rPr lang="en-US" sz="2000" dirty="0" err="1"/>
              <a:t>egység</a:t>
            </a:r>
            <a:r>
              <a:rPr lang="en-US" sz="2000" dirty="0"/>
              <a:t> volt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alapja</a:t>
            </a:r>
            <a:r>
              <a:rPr lang="en-US" sz="2000" dirty="0"/>
              <a:t> a feudális</a:t>
            </a:r>
            <a:r>
              <a:rPr lang="en-US" sz="2000" dirty="0">
                <a:hlinkClick r:id="rId4" tooltip="Feudalizmus"/>
              </a:rPr>
              <a:t> </a:t>
            </a:r>
            <a:r>
              <a:rPr lang="en-US" sz="2000" dirty="0"/>
              <a:t>társadalomnak.</a:t>
            </a:r>
            <a:endParaRPr lang="hu-HU" sz="2000" dirty="0"/>
          </a:p>
          <a:p>
            <a:endParaRPr lang="hu-HU" sz="2000" dirty="0"/>
          </a:p>
          <a:p>
            <a:r>
              <a:rPr lang="en-US" sz="2000" dirty="0"/>
              <a:t>Az </a:t>
            </a:r>
            <a:r>
              <a:rPr lang="en-US" sz="2000" dirty="0" err="1"/>
              <a:t>ingó</a:t>
            </a:r>
            <a:r>
              <a:rPr lang="en-US" sz="2000" dirty="0"/>
              <a:t>/</a:t>
            </a:r>
            <a:r>
              <a:rPr lang="en-US" sz="2000" dirty="0" err="1"/>
              <a:t>ingatlan</a:t>
            </a:r>
            <a:r>
              <a:rPr lang="en-US" sz="2000" dirty="0"/>
              <a:t> </a:t>
            </a:r>
            <a:r>
              <a:rPr lang="en-US" sz="2000" dirty="0" err="1"/>
              <a:t>megkülönböztetés</a:t>
            </a:r>
            <a:r>
              <a:rPr lang="en-US" sz="2000" dirty="0"/>
              <a:t> </a:t>
            </a:r>
            <a:r>
              <a:rPr lang="en-US" sz="2000" dirty="0" err="1"/>
              <a:t>alapja</a:t>
            </a:r>
            <a:r>
              <a:rPr lang="en-US" sz="2000" dirty="0"/>
              <a:t> a – </a:t>
            </a:r>
            <a:r>
              <a:rPr lang="en-US" sz="2000" dirty="0" err="1"/>
              <a:t>Magyarországon</a:t>
            </a:r>
            <a:r>
              <a:rPr lang="en-US" sz="2000" dirty="0"/>
              <a:t> is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ideig</a:t>
            </a:r>
            <a:r>
              <a:rPr lang="en-US" sz="2000" dirty="0"/>
              <a:t> </a:t>
            </a:r>
            <a:r>
              <a:rPr lang="en-US" sz="2000" dirty="0" err="1"/>
              <a:t>hatályban</a:t>
            </a:r>
            <a:r>
              <a:rPr lang="en-US" sz="2000" dirty="0"/>
              <a:t> volt – </a:t>
            </a:r>
            <a:r>
              <a:rPr lang="en-US" sz="2000" dirty="0" err="1"/>
              <a:t>Osztrák</a:t>
            </a:r>
            <a:r>
              <a:rPr lang="en-US" sz="2000" dirty="0"/>
              <a:t> </a:t>
            </a:r>
            <a:r>
              <a:rPr lang="en-US" sz="2000" dirty="0" err="1"/>
              <a:t>Polgári</a:t>
            </a:r>
            <a:r>
              <a:rPr lang="en-US" sz="2000" dirty="0"/>
              <a:t> </a:t>
            </a:r>
            <a:r>
              <a:rPr lang="en-US" sz="2000" dirty="0" err="1"/>
              <a:t>Törvénykönyvben</a:t>
            </a:r>
            <a:r>
              <a:rPr lang="en-US" sz="2000" dirty="0"/>
              <a:t> </a:t>
            </a:r>
            <a:r>
              <a:rPr lang="en-US" sz="2000" dirty="0" err="1"/>
              <a:t>még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ingók</a:t>
            </a:r>
            <a:r>
              <a:rPr lang="en-US" sz="2000" dirty="0"/>
              <a:t> </a:t>
            </a:r>
            <a:r>
              <a:rPr lang="en-US" sz="2000" dirty="0" err="1"/>
              <a:t>fogalommeghatározása</a:t>
            </a:r>
            <a:r>
              <a:rPr lang="en-US" sz="2000" dirty="0"/>
              <a:t> volt: "</a:t>
            </a:r>
            <a:r>
              <a:rPr lang="en-US" sz="2000" dirty="0" err="1"/>
              <a:t>azon</a:t>
            </a:r>
            <a:r>
              <a:rPr lang="en-US" sz="2000" dirty="0"/>
              <a:t> </a:t>
            </a:r>
            <a:r>
              <a:rPr lang="en-US" sz="2000" dirty="0" err="1"/>
              <a:t>dolgok</a:t>
            </a:r>
            <a:r>
              <a:rPr lang="en-US" sz="2000" dirty="0"/>
              <a:t>, </a:t>
            </a:r>
            <a:r>
              <a:rPr lang="en-US" sz="2000" dirty="0" err="1"/>
              <a:t>melyek</a:t>
            </a:r>
            <a:r>
              <a:rPr lang="en-US" sz="2000" dirty="0"/>
              <a:t> </a:t>
            </a:r>
            <a:r>
              <a:rPr lang="en-US" sz="2000" dirty="0" err="1"/>
              <a:t>állaguk</a:t>
            </a:r>
            <a:r>
              <a:rPr lang="en-US" sz="2000" dirty="0"/>
              <a:t> </a:t>
            </a:r>
            <a:r>
              <a:rPr lang="en-US" sz="2000" dirty="0" err="1"/>
              <a:t>sérelme</a:t>
            </a:r>
            <a:r>
              <a:rPr lang="en-US" sz="2000" dirty="0"/>
              <a:t> </a:t>
            </a:r>
            <a:r>
              <a:rPr lang="en-US" sz="2000" dirty="0" err="1"/>
              <a:t>nélkül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helyről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másikra</a:t>
            </a:r>
            <a:r>
              <a:rPr lang="en-US" sz="2000" dirty="0"/>
              <a:t> </a:t>
            </a:r>
            <a:r>
              <a:rPr lang="en-US" sz="2000" dirty="0" err="1"/>
              <a:t>áthelyezhetők</a:t>
            </a:r>
            <a:r>
              <a:rPr lang="en-US" sz="2000" dirty="0"/>
              <a:t>, </a:t>
            </a:r>
            <a:r>
              <a:rPr lang="en-US" sz="2000" dirty="0" err="1"/>
              <a:t>ingók</a:t>
            </a:r>
            <a:r>
              <a:rPr lang="en-US" sz="2000" dirty="0"/>
              <a:t>; </a:t>
            </a:r>
            <a:r>
              <a:rPr lang="en-US" sz="2000" dirty="0" err="1"/>
              <a:t>ellenesetben</a:t>
            </a:r>
            <a:r>
              <a:rPr lang="en-US" sz="2000" dirty="0"/>
              <a:t> </a:t>
            </a:r>
            <a:r>
              <a:rPr lang="en-US" sz="2000" dirty="0" err="1"/>
              <a:t>ingatlanok</a:t>
            </a:r>
            <a:r>
              <a:rPr lang="en-US" sz="2000" dirty="0"/>
              <a:t>." A </a:t>
            </a:r>
            <a:r>
              <a:rPr lang="en-US" sz="2000" dirty="0" err="1"/>
              <a:t>magyar</a:t>
            </a:r>
            <a:r>
              <a:rPr lang="en-US" sz="2000" dirty="0"/>
              <a:t> </a:t>
            </a:r>
            <a:r>
              <a:rPr lang="en-US" sz="2000" dirty="0" err="1"/>
              <a:t>magánjogi</a:t>
            </a:r>
            <a:r>
              <a:rPr lang="en-US" sz="2000" dirty="0"/>
              <a:t> </a:t>
            </a:r>
            <a:r>
              <a:rPr lang="en-US" sz="2000" dirty="0" err="1"/>
              <a:t>törvényjavaslat</a:t>
            </a:r>
            <a:r>
              <a:rPr lang="en-US" sz="2000" dirty="0"/>
              <a:t> a </a:t>
            </a:r>
            <a:r>
              <a:rPr lang="en-US" sz="2000" dirty="0" err="1"/>
              <a:t>megkülönböztetés</a:t>
            </a:r>
            <a:r>
              <a:rPr lang="en-US" sz="2000" dirty="0"/>
              <a:t> </a:t>
            </a:r>
            <a:r>
              <a:rPr lang="en-US" sz="2000" dirty="0" err="1"/>
              <a:t>alapját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ingatlan</a:t>
            </a:r>
            <a:r>
              <a:rPr lang="en-US" sz="2000" dirty="0"/>
              <a:t> </a:t>
            </a:r>
            <a:r>
              <a:rPr lang="en-US" sz="2000" dirty="0" err="1"/>
              <a:t>meghatározására</a:t>
            </a:r>
            <a:r>
              <a:rPr lang="en-US" sz="2000" dirty="0"/>
              <a:t> </a:t>
            </a:r>
            <a:r>
              <a:rPr lang="en-US" sz="2000" dirty="0" err="1"/>
              <a:t>helyezte</a:t>
            </a:r>
            <a:r>
              <a:rPr lang="en-US" sz="2000" dirty="0"/>
              <a:t> </a:t>
            </a:r>
            <a:r>
              <a:rPr lang="en-US" sz="2000" dirty="0" err="1"/>
              <a:t>át</a:t>
            </a:r>
            <a:r>
              <a:rPr lang="en-US" sz="2000" dirty="0"/>
              <a:t>: </a:t>
            </a:r>
            <a:r>
              <a:rPr lang="en-US" sz="2000" b="1" dirty="0"/>
              <a:t>"</a:t>
            </a:r>
            <a:r>
              <a:rPr lang="en-US" sz="2000" b="1" dirty="0" err="1"/>
              <a:t>Ingatlanok</a:t>
            </a:r>
            <a:r>
              <a:rPr lang="en-US" sz="2000" b="1" dirty="0"/>
              <a:t> a </a:t>
            </a:r>
            <a:r>
              <a:rPr lang="en-US" sz="2000" b="1" dirty="0" err="1"/>
              <a:t>telkek</a:t>
            </a:r>
            <a:r>
              <a:rPr lang="en-US" sz="2000" b="1" dirty="0"/>
              <a:t>, a föld </a:t>
            </a:r>
            <a:r>
              <a:rPr lang="en-US" sz="2000" b="1" dirty="0" err="1"/>
              <a:t>felületének</a:t>
            </a:r>
            <a:r>
              <a:rPr lang="en-US" sz="2000" b="1" dirty="0"/>
              <a:t> </a:t>
            </a:r>
            <a:r>
              <a:rPr lang="en-US" sz="2000" b="1" dirty="0" err="1"/>
              <a:t>egyes</a:t>
            </a:r>
            <a:r>
              <a:rPr lang="en-US" sz="2000" b="1" dirty="0"/>
              <a:t> </a:t>
            </a:r>
            <a:r>
              <a:rPr lang="en-US" sz="2000" b="1" dirty="0" err="1"/>
              <a:t>határozott</a:t>
            </a:r>
            <a:r>
              <a:rPr lang="en-US" sz="2000" b="1" dirty="0"/>
              <a:t> </a:t>
            </a:r>
            <a:r>
              <a:rPr lang="en-US" sz="2000" b="1" dirty="0" err="1"/>
              <a:t>részei</a:t>
            </a:r>
            <a:r>
              <a:rPr lang="en-US" sz="2000" b="1" dirty="0"/>
              <a:t>, </a:t>
            </a:r>
            <a:r>
              <a:rPr lang="en-US" sz="2000" b="1" dirty="0" err="1"/>
              <a:t>alkotórészeikkel</a:t>
            </a:r>
            <a:r>
              <a:rPr lang="en-US" sz="2000" b="1" dirty="0"/>
              <a:t> </a:t>
            </a:r>
            <a:r>
              <a:rPr lang="en-US" sz="2000" b="1" dirty="0" err="1"/>
              <a:t>együtt</a:t>
            </a:r>
            <a:r>
              <a:rPr lang="en-US" sz="2000" b="1" dirty="0"/>
              <a:t>; </a:t>
            </a:r>
            <a:r>
              <a:rPr lang="en-US" sz="2000" b="1" dirty="0" err="1"/>
              <a:t>minden</a:t>
            </a:r>
            <a:r>
              <a:rPr lang="en-US" sz="2000" b="1" dirty="0"/>
              <a:t> </a:t>
            </a:r>
            <a:r>
              <a:rPr lang="en-US" sz="2000" b="1" dirty="0" err="1"/>
              <a:t>más</a:t>
            </a:r>
            <a:r>
              <a:rPr lang="en-US" sz="2000" b="1" dirty="0"/>
              <a:t> </a:t>
            </a:r>
            <a:r>
              <a:rPr lang="en-US" sz="2000" b="1" dirty="0" err="1"/>
              <a:t>dolog</a:t>
            </a:r>
            <a:r>
              <a:rPr lang="en-US" sz="2000" b="1" dirty="0"/>
              <a:t> </a:t>
            </a:r>
            <a:r>
              <a:rPr lang="en-US" sz="2000" b="1" dirty="0" err="1"/>
              <a:t>ingó</a:t>
            </a:r>
            <a:r>
              <a:rPr lang="en-US" sz="2000" b="1" dirty="0"/>
              <a:t>.</a:t>
            </a:r>
            <a:r>
              <a:rPr lang="en-US" sz="2000" dirty="0"/>
              <a:t>" A </a:t>
            </a:r>
            <a:r>
              <a:rPr lang="en-US" sz="2000" dirty="0" err="1"/>
              <a:t>Ptk</a:t>
            </a:r>
            <a:r>
              <a:rPr lang="en-US" sz="2000" dirty="0"/>
              <a:t>. </a:t>
            </a:r>
            <a:r>
              <a:rPr lang="en-US" sz="2000" dirty="0" err="1"/>
              <a:t>lényegében</a:t>
            </a:r>
            <a:r>
              <a:rPr lang="en-US" sz="2000" dirty="0"/>
              <a:t> </a:t>
            </a:r>
            <a:r>
              <a:rPr lang="en-US" sz="2000" dirty="0" err="1"/>
              <a:t>ezt</a:t>
            </a:r>
            <a:r>
              <a:rPr lang="en-US" sz="2000" dirty="0"/>
              <a:t> a </a:t>
            </a:r>
            <a:r>
              <a:rPr lang="en-US" sz="2000" dirty="0" err="1"/>
              <a:t>megoldást</a:t>
            </a:r>
            <a:r>
              <a:rPr lang="en-US" sz="2000" dirty="0"/>
              <a:t> </a:t>
            </a:r>
            <a:r>
              <a:rPr lang="en-US" sz="2000" dirty="0" err="1"/>
              <a:t>veszi</a:t>
            </a:r>
            <a:r>
              <a:rPr lang="en-US" sz="2000" dirty="0"/>
              <a:t> </a:t>
            </a:r>
            <a:r>
              <a:rPr lang="en-US" sz="2000" dirty="0" err="1"/>
              <a:t>át</a:t>
            </a:r>
            <a:r>
              <a:rPr lang="en-US" sz="2000" dirty="0"/>
              <a:t>, </a:t>
            </a:r>
            <a:r>
              <a:rPr lang="en-US" sz="2000" dirty="0" err="1"/>
              <a:t>anélkül</a:t>
            </a:r>
            <a:r>
              <a:rPr lang="en-US" sz="2000" dirty="0"/>
              <a:t> </a:t>
            </a:r>
            <a:r>
              <a:rPr lang="en-US" sz="2000" dirty="0" err="1"/>
              <a:t>azonban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akár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ingó</a:t>
            </a:r>
            <a:r>
              <a:rPr lang="en-US" sz="2000" dirty="0"/>
              <a:t>, </a:t>
            </a:r>
            <a:r>
              <a:rPr lang="en-US" sz="2000" dirty="0" err="1"/>
              <a:t>akár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ingatlan</a:t>
            </a:r>
            <a:r>
              <a:rPr lang="en-US" sz="2000" dirty="0"/>
              <a:t> </a:t>
            </a:r>
            <a:r>
              <a:rPr lang="en-US" sz="2000" dirty="0" err="1"/>
              <a:t>fogalmát</a:t>
            </a:r>
            <a:r>
              <a:rPr lang="en-US" sz="2000" dirty="0"/>
              <a:t> </a:t>
            </a:r>
            <a:r>
              <a:rPr lang="en-US" sz="2000" dirty="0" err="1"/>
              <a:t>meghatározná</a:t>
            </a:r>
            <a:r>
              <a:rPr lang="en-US" sz="2000" dirty="0"/>
              <a:t>.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33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GÉPEk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, BERENDEZÉSEK DEFINÍCIÓJA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257288"/>
            <a:ext cx="11049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r>
              <a:rPr lang="en-US" dirty="0"/>
              <a:t>Az </a:t>
            </a:r>
            <a:r>
              <a:rPr lang="en-US" dirty="0" err="1"/>
              <a:t>értékbecslési</a:t>
            </a:r>
            <a:r>
              <a:rPr lang="en-US" dirty="0"/>
              <a:t> </a:t>
            </a:r>
            <a:r>
              <a:rPr lang="en-US" dirty="0" err="1"/>
              <a:t>szabványok</a:t>
            </a:r>
            <a:r>
              <a:rPr lang="en-US" dirty="0"/>
              <a:t> is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körülírják</a:t>
            </a:r>
            <a:r>
              <a:rPr lang="en-US" dirty="0"/>
              <a:t>,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példákat</a:t>
            </a:r>
            <a:r>
              <a:rPr lang="en-US" dirty="0"/>
              <a:t> </a:t>
            </a:r>
            <a:r>
              <a:rPr lang="en-US" dirty="0" err="1"/>
              <a:t>hoznak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a </a:t>
            </a:r>
            <a:r>
              <a:rPr lang="en-US" dirty="0" err="1"/>
              <a:t>gépek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berendezések</a:t>
            </a:r>
            <a:r>
              <a:rPr lang="en-US" dirty="0"/>
              <a:t> – </a:t>
            </a:r>
            <a:r>
              <a:rPr lang="en-US" dirty="0" err="1"/>
              <a:t>illetve</a:t>
            </a:r>
            <a:r>
              <a:rPr lang="en-US" dirty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a </a:t>
            </a:r>
            <a:r>
              <a:rPr lang="en-US" dirty="0" err="1"/>
              <a:t>tárgyi</a:t>
            </a:r>
            <a:r>
              <a:rPr lang="en-US" dirty="0"/>
              <a:t> </a:t>
            </a:r>
            <a:r>
              <a:rPr lang="en-US" dirty="0" err="1"/>
              <a:t>eszközök</a:t>
            </a:r>
            <a:r>
              <a:rPr lang="en-US" dirty="0"/>
              <a:t> </a:t>
            </a:r>
            <a:r>
              <a:rPr lang="en-US" dirty="0" err="1"/>
              <a:t>definiálásra</a:t>
            </a:r>
            <a:r>
              <a:rPr lang="en-US" dirty="0"/>
              <a:t>:</a:t>
            </a:r>
            <a:endParaRPr lang="hu-HU" dirty="0"/>
          </a:p>
          <a:p>
            <a:endParaRPr lang="hu-HU" b="1" i="1" dirty="0"/>
          </a:p>
          <a:p>
            <a:endParaRPr lang="hu-HU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IVS 300/20.1. A </a:t>
            </a:r>
            <a:r>
              <a:rPr lang="en-US" b="1" i="1" dirty="0" err="1">
                <a:solidFill>
                  <a:srgbClr val="FF0000"/>
                </a:solidFill>
              </a:rPr>
              <a:t>gépek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és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berendezések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tételei</a:t>
            </a:r>
            <a:r>
              <a:rPr lang="en-US" b="1" i="1" dirty="0">
                <a:solidFill>
                  <a:srgbClr val="FF0000"/>
                </a:solidFill>
              </a:rPr>
              <a:t> (</a:t>
            </a:r>
            <a:r>
              <a:rPr lang="en-US" b="1" i="1" dirty="0" err="1">
                <a:solidFill>
                  <a:srgbClr val="FF0000"/>
                </a:solidFill>
              </a:rPr>
              <a:t>melyeket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néha</a:t>
            </a:r>
            <a:r>
              <a:rPr lang="en-US" b="1" i="1" dirty="0">
                <a:solidFill>
                  <a:srgbClr val="FF0000"/>
                </a:solidFill>
              </a:rPr>
              <a:t> “</a:t>
            </a:r>
            <a:r>
              <a:rPr lang="en-US" b="1" i="1" dirty="0" err="1">
                <a:solidFill>
                  <a:srgbClr val="FF0000"/>
                </a:solidFill>
              </a:rPr>
              <a:t>személyes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vagyontárgy</a:t>
            </a:r>
            <a:r>
              <a:rPr lang="en-US" b="1" i="1" dirty="0">
                <a:solidFill>
                  <a:srgbClr val="FF0000"/>
                </a:solidFill>
              </a:rPr>
              <a:t>”-</a:t>
            </a:r>
            <a:r>
              <a:rPr lang="en-US" b="1" i="1" dirty="0" err="1">
                <a:solidFill>
                  <a:srgbClr val="FF0000"/>
                </a:solidFill>
              </a:rPr>
              <a:t>ként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kategorizálnak</a:t>
            </a:r>
            <a:r>
              <a:rPr lang="en-US" b="1" i="1" dirty="0">
                <a:solidFill>
                  <a:srgbClr val="FF0000"/>
                </a:solidFill>
              </a:rPr>
              <a:t>) </a:t>
            </a:r>
            <a:r>
              <a:rPr lang="en-US" b="1" i="1" dirty="0" err="1">
                <a:solidFill>
                  <a:srgbClr val="FF0000"/>
                </a:solidFill>
              </a:rPr>
              <a:t>olyan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tárgyi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eszközök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en-US" b="1" i="1" dirty="0" err="1">
                <a:solidFill>
                  <a:srgbClr val="FF0000"/>
                </a:solidFill>
              </a:rPr>
              <a:t>melyeket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általában</a:t>
            </a:r>
            <a:r>
              <a:rPr lang="en-US" b="1" i="1" dirty="0">
                <a:solidFill>
                  <a:srgbClr val="FF0000"/>
                </a:solidFill>
              </a:rPr>
              <a:t> a </a:t>
            </a:r>
            <a:r>
              <a:rPr lang="hu-HU" b="1" i="1" dirty="0">
                <a:solidFill>
                  <a:srgbClr val="FF0000"/>
                </a:solidFill>
              </a:rPr>
              <a:t>gazdálkodó egység birtokol az áruk vagy szolgáltatások termelése / gyártása vagy szállítása, mások számára bérbeadása céljából, esetleg adminisztratív célokra, és amelyeket egy bizonyos ideig terveznek használni.</a:t>
            </a:r>
          </a:p>
          <a:p>
            <a:endParaRPr lang="hu-HU" b="1" i="1" dirty="0">
              <a:solidFill>
                <a:srgbClr val="FF0000"/>
              </a:solidFill>
            </a:endParaRPr>
          </a:p>
          <a:p>
            <a:endParaRPr lang="hu-HU" dirty="0"/>
          </a:p>
          <a:p>
            <a:r>
              <a:rPr lang="hu-HU" dirty="0"/>
              <a:t>USPAP 2018-2019: Személyes vagyontárgyak: Azonosítható tárgyi eszközök, melyek a közvélekedés alapján „személyesnek” tekinthetők – például bútorok, műalkotások, drágakövek és ékszerek, gyűjtemények, gépek és berendezések, illetve minden olyan tárgyi eszköz, ami nem az ingatlanok közé kerül besorolásra.</a:t>
            </a:r>
          </a:p>
          <a:p>
            <a:endParaRPr lang="hu-HU" dirty="0"/>
          </a:p>
          <a:p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5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A </a:t>
            </a:r>
            <a:r>
              <a:rPr lang="hu-HU" sz="3200" b="1" cap="all" dirty="0" err="1">
                <a:solidFill>
                  <a:schemeClr val="tx1">
                    <a:tint val="75000"/>
                  </a:schemeClr>
                </a:solidFill>
              </a:rPr>
              <a:t>GÉPEk</a:t>
            </a: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, BERENDEZÉSEK DEFINÍCIÓJA II.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="" xmlns:a16="http://schemas.microsoft.com/office/drawing/2014/main" id="{FAF368B7-2770-4048-BFF0-AA56C3AB2695}"/>
              </a:ext>
            </a:extLst>
          </p:cNvPr>
          <p:cNvSpPr/>
          <p:nvPr/>
        </p:nvSpPr>
        <p:spPr>
          <a:xfrm>
            <a:off x="571500" y="1257288"/>
            <a:ext cx="11049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Red </a:t>
            </a:r>
            <a:r>
              <a:rPr lang="hu-HU" b="1" dirty="0" err="1"/>
              <a:t>Book</a:t>
            </a:r>
            <a:r>
              <a:rPr lang="hu-HU" b="1" dirty="0"/>
              <a:t> 2017</a:t>
            </a:r>
            <a:r>
              <a:rPr lang="hu-HU" dirty="0"/>
              <a:t>: A gépek és berendezések alapvetően az alábbi kategóriákra oszthatók (személyes vagyontárgyak, </a:t>
            </a:r>
          </a:p>
          <a:p>
            <a:r>
              <a:rPr lang="hu-HU" dirty="0" err="1"/>
              <a:t>pl</a:t>
            </a:r>
            <a:r>
              <a:rPr lang="hu-HU" dirty="0"/>
              <a:t>: ékszerek, képzőm. alkotások, gyűjtemények, …</a:t>
            </a:r>
            <a:r>
              <a:rPr lang="hu-HU" dirty="0" err="1"/>
              <a:t>stb</a:t>
            </a:r>
            <a:r>
              <a:rPr lang="hu-HU" dirty="0"/>
              <a:t>  külön kategóriát képeznek):</a:t>
            </a:r>
          </a:p>
          <a:p>
            <a:r>
              <a:rPr lang="hu-HU" dirty="0"/>
              <a:t>		</a:t>
            </a:r>
          </a:p>
          <a:p>
            <a:r>
              <a:rPr lang="hu-HU" b="1" dirty="0"/>
              <a:t>Üzemek:</a:t>
            </a:r>
            <a:r>
              <a:rPr lang="hu-HU" dirty="0"/>
              <a:t> vagyontárgyak csoportja, amelyek magukban foglalhatják azokat az elemeket, amelyek az ipari 	infrastruktúra részét képezik, közművek, épületgépészeti létesítmények, szakosodott épületek, valamint 	gépek és berendezések</a:t>
            </a:r>
          </a:p>
          <a:p>
            <a:endParaRPr lang="hu-HU" dirty="0"/>
          </a:p>
          <a:p>
            <a:r>
              <a:rPr lang="hu-HU" b="1" dirty="0"/>
              <a:t>Gépek: </a:t>
            </a:r>
            <a:r>
              <a:rPr lang="hu-HU" dirty="0"/>
              <a:t>egyéni vagy csoportos konfigurált gépek / technológiák rendszere (beleértve a mobil eszközöket, mint például 	járművek, vasút, hajózás és repülőgép), amelyek a felhasználó ipari, kereskedelmi vagy üzleti szférájával 	kapcsolatban kerülnek telepítésre, felhasználásra, üzemeltetésre. (A gép egy adott folyamathoz használt 	berendezés).</a:t>
            </a:r>
          </a:p>
          <a:p>
            <a:endParaRPr lang="hu-HU" dirty="0"/>
          </a:p>
          <a:p>
            <a:r>
              <a:rPr lang="hu-HU" b="1" dirty="0"/>
              <a:t>Berendezések</a:t>
            </a:r>
            <a:r>
              <a:rPr lang="hu-HU" dirty="0"/>
              <a:t>: egy több területet tömörítő gyűjtőfogalom egyéb eszközökre, mint például különböző gépek, 	szerszámok, szerelvények, bútorok és lakberendezési tárgyak, szerelvények, különféle technológiák, 	valamint egyéb eszközök, amelyek a vállalkozás vagy szervezet működésének segítését szolgálják.</a:t>
            </a:r>
          </a:p>
          <a:p>
            <a:endParaRPr lang="hu-HU" b="1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98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cím 2"/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IVS 300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="" xmlns:a16="http://schemas.microsoft.com/office/drawing/2014/main" id="{443BD109-454C-49DA-B8A6-9B67A983BE66}"/>
              </a:ext>
            </a:extLst>
          </p:cNvPr>
          <p:cNvSpPr/>
          <p:nvPr/>
        </p:nvSpPr>
        <p:spPr>
          <a:xfrm>
            <a:off x="639312" y="1101840"/>
            <a:ext cx="6945106" cy="65556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20.1   	 Definíció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20.2    	 Lízingelt gépek</a:t>
            </a:r>
          </a:p>
          <a:p>
            <a:pPr marL="571500" indent="-571500">
              <a:buFontTx/>
              <a:buChar char="-"/>
            </a:pPr>
            <a:r>
              <a:rPr lang="hu-HU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20.3     	 Eszközcsoportok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20.4     	 Kapcsolódó </a:t>
            </a:r>
            <a:r>
              <a:rPr lang="hu-HU" sz="2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immat</a:t>
            </a: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javak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20.5-6      Figyelembe veendő tényezők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20.7-8      Kapcsolódási pontok a környezethez</a:t>
            </a:r>
          </a:p>
          <a:p>
            <a:pPr marL="571500" indent="-571500">
              <a:buFontTx/>
              <a:buChar char="-"/>
            </a:pPr>
            <a:r>
              <a:rPr lang="hu-HU" sz="2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20.9-10    Premisszák, feltételezések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20.11-12  </a:t>
            </a:r>
            <a:r>
              <a:rPr lang="hu-HU" sz="2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Reporting</a:t>
            </a: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értékbecslés célja 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	 Az érték bázisa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40-70 	 Értékbecslői módszerek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	 Különleges szempontok</a:t>
            </a:r>
          </a:p>
          <a:p>
            <a:pPr marL="571500" indent="-571500">
              <a:buFontTx/>
              <a:buChar char="-"/>
            </a:pPr>
            <a:r>
              <a:rPr lang="hu-HU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 	 Pénzügyi finanszírozás</a:t>
            </a:r>
          </a:p>
          <a:p>
            <a:pPr marL="571500" indent="-571500" algn="ctr">
              <a:buFontTx/>
              <a:buChar char="-"/>
            </a:pPr>
            <a:endParaRPr lang="hu-H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u-H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hu-H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32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cím 2">
            <a:extLst>
              <a:ext uri="{FF2B5EF4-FFF2-40B4-BE49-F238E27FC236}">
                <a16:creationId xmlns="" xmlns:a16="http://schemas.microsoft.com/office/drawing/2014/main" id="{21BFA5F6-2652-4EA8-9813-4CBEA26B54AC}"/>
              </a:ext>
            </a:extLst>
          </p:cNvPr>
          <p:cNvSpPr txBox="1">
            <a:spLocks/>
          </p:cNvSpPr>
          <p:nvPr/>
        </p:nvSpPr>
        <p:spPr>
          <a:xfrm>
            <a:off x="2952728" y="642918"/>
            <a:ext cx="6400800" cy="614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hu-HU" sz="3200" b="1" cap="all" dirty="0">
                <a:solidFill>
                  <a:schemeClr val="tx1">
                    <a:tint val="75000"/>
                  </a:schemeClr>
                </a:solidFill>
              </a:rPr>
              <a:t>ESZKÖZCSOPORT ÉRTÉKELÉSE</a:t>
            </a:r>
          </a:p>
          <a:p>
            <a:pPr algn="ctr">
              <a:spcBef>
                <a:spcPct val="20000"/>
              </a:spcBef>
              <a:defRPr/>
            </a:pPr>
            <a:endParaRPr lang="en-US" sz="3200" b="1" cap="all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="" xmlns:a16="http://schemas.microsoft.com/office/drawing/2014/main" id="{88540733-51CF-4B71-9653-2E3AFB7C5534}"/>
              </a:ext>
            </a:extLst>
          </p:cNvPr>
          <p:cNvSpPr/>
          <p:nvPr/>
        </p:nvSpPr>
        <p:spPr>
          <a:xfrm>
            <a:off x="490193" y="1470581"/>
            <a:ext cx="10567447" cy="231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IVS 300/20.</a:t>
            </a:r>
            <a:r>
              <a:rPr lang="hu-H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Azon eszközöket, melyeknek a legértékesebb és legjobb hasznosítása</a:t>
            </a:r>
            <a:r>
              <a:rPr lang="hu-HU" sz="24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eszközcsoport részeként, folyamatos hasznosítás</a:t>
            </a:r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mellett értelmezhető, ebből következő feltételezésekkel kell értékelni. Ha az alrendszerekhez tartozó eszközök </a:t>
            </a:r>
            <a:r>
              <a:rPr lang="hu-HU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ésszerűen</a:t>
            </a:r>
            <a:r>
              <a:rPr lang="hu-H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elválaszthatók a fő rendszerről, akkor </a:t>
            </a:r>
            <a:r>
              <a:rPr lang="hu-H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alrendszerek értékelhetők külön-külön, az alrendszereken belüli következetes feltételezésekkel</a:t>
            </a:r>
            <a:r>
              <a:rPr lang="hu-H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 ugyanígy gyűrűzik tovább az </a:t>
            </a:r>
            <a:r>
              <a:rPr lang="hu-HU" sz="2000" i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hu-HU" sz="20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-alrendszerekre is, és így tovább.</a:t>
            </a:r>
            <a:endParaRPr lang="hu-H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F98910CA-D73C-42A6-9428-CA977F5867AF}"/>
              </a:ext>
            </a:extLst>
          </p:cNvPr>
          <p:cNvSpPr txBox="1"/>
          <p:nvPr/>
        </p:nvSpPr>
        <p:spPr>
          <a:xfrm>
            <a:off x="688157" y="3893270"/>
            <a:ext cx="1008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Példa: </a:t>
            </a:r>
          </a:p>
          <a:p>
            <a:pPr marL="285750" indent="-285750">
              <a:buFontTx/>
              <a:buChar char="-"/>
            </a:pPr>
            <a:r>
              <a:rPr lang="hu-HU" dirty="0"/>
              <a:t>Autó</a:t>
            </a:r>
          </a:p>
          <a:p>
            <a:pPr marL="285750" indent="-285750">
              <a:buFontTx/>
              <a:buChar char="-"/>
            </a:pPr>
            <a:r>
              <a:rPr lang="hu-HU" dirty="0"/>
              <a:t>Erőmű</a:t>
            </a:r>
          </a:p>
          <a:p>
            <a:pPr marL="285750" indent="-285750">
              <a:buFontTx/>
              <a:buChar char="-"/>
            </a:pPr>
            <a:r>
              <a:rPr lang="hu-HU" dirty="0"/>
              <a:t>Kőolaj finomító</a:t>
            </a:r>
          </a:p>
          <a:p>
            <a:pPr marL="285750" indent="-285750">
              <a:buFontTx/>
              <a:buChar char="-"/>
            </a:pPr>
            <a:r>
              <a:rPr lang="hu-HU" dirty="0"/>
              <a:t>Több párhuzamos gyártósor egy üzemen belül</a:t>
            </a:r>
          </a:p>
          <a:p>
            <a:pPr marL="285750" indent="-285750">
              <a:buFontTx/>
              <a:buChar char="-"/>
            </a:pPr>
            <a:r>
              <a:rPr lang="hu-HU" dirty="0"/>
              <a:t>MAVIR, KEK, KESH, </a:t>
            </a:r>
            <a:r>
              <a:rPr lang="hu-HU" dirty="0" err="1"/>
              <a:t>Elektroprivreda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6671" r="1160" b="11073"/>
          <a:stretch/>
        </p:blipFill>
        <p:spPr>
          <a:xfrm>
            <a:off x="5832231" y="3423139"/>
            <a:ext cx="5281245" cy="33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="" xmlns:a16="http://schemas.microsoft.com/office/drawing/2014/main" id="{95676450-52B2-4AC2-8DC7-686CD53A0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20" t="30446" r="13229" b="8123"/>
          <a:stretch/>
        </p:blipFill>
        <p:spPr>
          <a:xfrm>
            <a:off x="672515" y="329533"/>
            <a:ext cx="10219261" cy="611151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="" xmlns:a16="http://schemas.microsoft.com/office/drawing/2014/main" id="{A84525E5-0B19-4F86-A832-CF0FA7CF5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0903"/>
            <a:ext cx="5054018" cy="56709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="" xmlns:a16="http://schemas.microsoft.com/office/drawing/2014/main" id="{4BE4532F-14F6-4690-BBB6-D7905AA8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762" y="6167719"/>
            <a:ext cx="2211237" cy="690280"/>
          </a:xfrm>
          <a:prstGeom prst="rect">
            <a:avLst/>
          </a:prstGeom>
        </p:spPr>
      </p:pic>
      <p:pic>
        <p:nvPicPr>
          <p:cNvPr id="10" name="Kép 9" descr="A képen hegy, kültéri, égbolt, fű látható&#10;&#10;A leírás teljesen megbízható">
            <a:extLst>
              <a:ext uri="{FF2B5EF4-FFF2-40B4-BE49-F238E27FC236}">
                <a16:creationId xmlns="" xmlns:a16="http://schemas.microsoft.com/office/drawing/2014/main" id="{30C2A5E6-92A0-4300-8971-FD749D09B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4"/>
          <a:stretch/>
        </p:blipFill>
        <p:spPr>
          <a:xfrm>
            <a:off x="3999570" y="94786"/>
            <a:ext cx="4473054" cy="26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</TotalTime>
  <Words>2487</Words>
  <Application>Microsoft Office PowerPoint</Application>
  <PresentationFormat>Szélesvásznú</PresentationFormat>
  <Paragraphs>289</Paragraphs>
  <Slides>39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8" baseType="lpstr">
      <vt:lpstr>Arial</vt:lpstr>
      <vt:lpstr>Arial-BoldMT</vt:lpstr>
      <vt:lpstr>ArialMT</vt:lpstr>
      <vt:lpstr>Calibri</vt:lpstr>
      <vt:lpstr>Calibri Light</vt:lpstr>
      <vt:lpstr>Cambria Math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Stigmatizált ingatlanok összehasonlítása  előadó: Dr. Hajnal István</dc:title>
  <dc:creator>Hajnal István</dc:creator>
  <cp:lastModifiedBy>Marcin Laci</cp:lastModifiedBy>
  <cp:revision>200</cp:revision>
  <cp:lastPrinted>2018-05-12T08:27:06Z</cp:lastPrinted>
  <dcterms:created xsi:type="dcterms:W3CDTF">2016-08-22T08:32:57Z</dcterms:created>
  <dcterms:modified xsi:type="dcterms:W3CDTF">2018-09-20T19:23:27Z</dcterms:modified>
</cp:coreProperties>
</file>